
<file path=[Content_Types].xml><?xml version="1.0" encoding="utf-8"?>
<Types xmlns="http://schemas.openxmlformats.org/package/2006/content-types">
  <Default Extension="jpeg" ContentType="image/jpeg"/>
  <Default Extension="JPG" ContentType="image/.jpg"/>
  <Default Extension="tiff" ContentType="image/tif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8"/>
  </p:handoutMasterIdLst>
  <p:sldIdLst>
    <p:sldId id="273" r:id="rId3"/>
    <p:sldId id="257" r:id="rId5"/>
    <p:sldId id="275" r:id="rId6"/>
    <p:sldId id="285" r:id="rId7"/>
    <p:sldId id="286" r:id="rId8"/>
    <p:sldId id="287" r:id="rId9"/>
    <p:sldId id="288" r:id="rId10"/>
    <p:sldId id="291" r:id="rId11"/>
    <p:sldId id="292" r:id="rId12"/>
    <p:sldId id="290" r:id="rId13"/>
    <p:sldId id="276" r:id="rId14"/>
    <p:sldId id="278" r:id="rId15"/>
    <p:sldId id="268" r:id="rId16"/>
    <p:sldId id="280" r:id="rId17"/>
  </p:sldIdLst>
  <p:sldSz cx="12192000" cy="6858000"/>
  <p:notesSz cx="6858000" cy="9144000"/>
  <p:defaultTextStyle>
    <a:defPPr rtl="0"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欢迎" id="{E75E278A-FF0E-49A4-B170-79828D63BBAD}">
          <p14:sldIdLst>
            <p14:sldId id="273"/>
          </p14:sldIdLst>
        </p14:section>
        <p14:section name="平台架构" id="{B9B51309-D148-4332-87C2-07BE32FBCA3B}">
          <p14:sldIdLst>
            <p14:sldId id="257"/>
            <p14:sldId id="275"/>
            <p14:sldId id="285"/>
            <p14:sldId id="286"/>
            <p14:sldId id="287"/>
            <p14:sldId id="288"/>
            <p14:sldId id="291"/>
            <p14:sldId id="292"/>
            <p14:sldId id="290"/>
            <p14:sldId id="276"/>
            <p14:sldId id="278"/>
            <p14:sldId id="268"/>
            <p14:sldId id="2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CAA3"/>
    <a:srgbClr val="DD462F"/>
    <a:srgbClr val="FF40FF"/>
    <a:srgbClr val="EFD5A2"/>
    <a:srgbClr val="FF9300"/>
    <a:srgbClr val="AEB785"/>
    <a:srgbClr val="A848F3"/>
    <a:srgbClr val="D883FF"/>
    <a:srgbClr val="3B3026"/>
    <a:srgbClr val="EB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47" autoAdjust="0"/>
    <p:restoredTop sz="94274" autoAdjust="0"/>
  </p:normalViewPr>
  <p:slideViewPr>
    <p:cSldViewPr snapToGrid="0" showGuides="1">
      <p:cViewPr varScale="1">
        <p:scale>
          <a:sx n="111" d="100"/>
          <a:sy n="111" d="100"/>
        </p:scale>
        <p:origin x="600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78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2" Type="http://schemas.openxmlformats.org/officeDocument/2006/relationships/commentAuthors" Target="commentAuthors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handoutMaster" Target="handoutMasters/handoutMaster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44022C-5079-4642-AC6E-7894F9978BBA}" type="datetime2">
              <a:rPr lang="zh-CN" altLang="en-US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</a:fld>
            <a:endParaRPr lang="zh-CN" alt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BE3BD5-D202-4020-A93E-A1AA1A84DE69}" type="slidenum">
              <a:rPr lang="en-US" altLang="zh-CN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</a:fld>
            <a:endParaRPr lang="zh-CN" alt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 noProof="0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70747F27-0AFF-49DE-ABD2-AA502995B8AE}" type="datetime2">
              <a:rPr lang="zh-CN" altLang="en-US" smtClean="0"/>
            </a:fld>
            <a:endParaRPr 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US" dirty="0"/>
              <a:t>单击此处编辑母版文本样式</a:t>
            </a:r>
            <a:endParaRPr lang="en-US" dirty="0"/>
          </a:p>
          <a:p>
            <a:pPr lvl="1" rtl="0"/>
            <a:r>
              <a:rPr lang="en-US" dirty="0"/>
              <a:t>第二级</a:t>
            </a:r>
            <a:endParaRPr lang="en-US" dirty="0"/>
          </a:p>
          <a:p>
            <a:pPr lvl="2" rtl="0"/>
            <a:r>
              <a:rPr lang="en-US" dirty="0"/>
              <a:t>第三级</a:t>
            </a:r>
            <a:endParaRPr lang="en-US" dirty="0"/>
          </a:p>
          <a:p>
            <a:pPr lvl="3" rtl="0"/>
            <a:r>
              <a:rPr lang="en-US" dirty="0"/>
              <a:t>第四级</a:t>
            </a:r>
            <a:endParaRPr lang="en-US" dirty="0"/>
          </a:p>
          <a:p>
            <a:pPr lvl="4" rtl="0"/>
            <a:r>
              <a:rPr lang="en-US" dirty="0"/>
              <a:t>第五级</a:t>
            </a:r>
            <a:endParaRPr 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 noProof="0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DF61EA0F-A667-4B49-8422-0062BC55E249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YaHei UI" panose="020B0503020204020204" pitchFamily="34" charset="-122"/>
        <a:ea typeface="Microsoft YaHei UI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YaHei UI" panose="020B0503020204020204" pitchFamily="34" charset="-122"/>
        <a:ea typeface="Microsoft YaHei UI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YaHei UI" panose="020B0503020204020204" pitchFamily="34" charset="-122"/>
        <a:ea typeface="Microsoft YaHei UI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YaHei UI" panose="020B0503020204020204" pitchFamily="34" charset="-122"/>
        <a:ea typeface="Microsoft YaHei UI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YaHei UI" panose="020B0503020204020204" pitchFamily="34" charset="-122"/>
        <a:ea typeface="Microsoft YaHei UI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en-US" altLang="zh-CN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en-US" altLang="zh-CN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en-US" altLang="zh-CN" smtClean="0"/>
            </a:fld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长方形 6"/>
          <p:cNvSpPr/>
          <p:nvPr/>
        </p:nvSpPr>
        <p:spPr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 sz="1800" noProof="0" dirty="0">
              <a:latin typeface="Microsoft YaHei UI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长方形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 sz="1800" noProof="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4434" y="0"/>
            <a:ext cx="10749367" cy="1208868"/>
          </a:xfrm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1" y="1825625"/>
            <a:ext cx="4167753" cy="4351338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30000"/>
              </a:lnSpc>
              <a:spcBef>
                <a:spcPts val="500"/>
              </a:spcBef>
              <a:spcAft>
                <a:spcPts val="10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>
              <a:lnSpc>
                <a:spcPct val="130000"/>
              </a:lnSpc>
              <a:spcBef>
                <a:spcPts val="500"/>
              </a:spcBef>
              <a:spcAft>
                <a:spcPts val="1000"/>
              </a:spcAft>
              <a:defRPr sz="1400" baseline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100" baseline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100" baseline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</a:lstStyle>
          <a:p>
            <a:pPr lvl="0" rt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94B3CDE5-BC73-4849-8D92-CB00948283D7}" type="datetime2">
              <a:rPr lang="zh-CN" altLang="en-US" smtClean="0"/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9860EDB8-5305-433F-BE41-D7A86D811DB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垂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图像"/>
          <p:cNvSpPr>
            <a:spLocks noGrp="1"/>
          </p:cNvSpPr>
          <p:nvPr>
            <p:ph type="pic" sz="half" idx="13"/>
          </p:nvPr>
        </p:nvSpPr>
        <p:spPr>
          <a:xfrm>
            <a:off x="6582990" y="476250"/>
            <a:ext cx="4762501" cy="573405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39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825500" y="476250"/>
            <a:ext cx="5111750" cy="2774950"/>
          </a:xfrm>
          <a:prstGeom prst="rect">
            <a:avLst/>
          </a:prstGeom>
        </p:spPr>
        <p:txBody>
          <a:bodyPr anchor="b"/>
          <a:lstStyle>
            <a:lvl1pPr>
              <a:defRPr sz="4200"/>
            </a:lvl1pPr>
          </a:lstStyle>
          <a:p>
            <a:r>
              <a:t>标题文本</a:t>
            </a:r>
          </a:p>
        </p:txBody>
      </p:sp>
      <p:sp>
        <p:nvSpPr>
          <p:cNvPr id="40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825500" y="3263900"/>
            <a:ext cx="5111750" cy="286385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700"/>
            </a:lvl1pPr>
            <a:lvl2pPr marL="0" indent="0" algn="ctr">
              <a:spcBef>
                <a:spcPts val="0"/>
              </a:spcBef>
              <a:buSzTx/>
              <a:buNone/>
              <a:defRPr sz="2700"/>
            </a:lvl2pPr>
            <a:lvl3pPr marL="0" indent="0" algn="ctr">
              <a:spcBef>
                <a:spcPts val="0"/>
              </a:spcBef>
              <a:buSzTx/>
              <a:buNone/>
              <a:defRPr sz="2700"/>
            </a:lvl3pPr>
            <a:lvl4pPr marL="0" indent="0" algn="ctr">
              <a:spcBef>
                <a:spcPts val="0"/>
              </a:spcBef>
              <a:buSzTx/>
              <a:buNone/>
              <a:defRPr sz="2700"/>
            </a:lvl4pPr>
            <a:lvl5pPr marL="0" indent="0" algn="ctr">
              <a:spcBef>
                <a:spcPts val="0"/>
              </a:spcBef>
              <a:buSzTx/>
              <a:buNone/>
              <a:defRPr sz="27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1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长方形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 sz="1800" noProof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0" name="长方形 9"/>
          <p:cNvSpPr/>
          <p:nvPr userDrawn="1"/>
        </p:nvSpPr>
        <p:spPr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 sz="1800" noProof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16711" y="876724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600" b="0" dirty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Arial" panose="020B0604020202090204" pitchFamily="34" charset="0"/>
              </a:defRPr>
            </a:lvl1pPr>
          </a:lstStyle>
          <a:p>
            <a:pPr marL="0" lvl="0" indent="0" rtl="0">
              <a:lnSpc>
                <a:spcPct val="90000"/>
              </a:lnSpc>
              <a:spcBef>
                <a:spcPct val="30000"/>
              </a:spcBef>
              <a:buFont typeface="Arial" panose="020B0604020202090204" pitchFamily="34" charset="0"/>
            </a:pPr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13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541611" y="2560639"/>
            <a:ext cx="9442648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defRPr lang="en-US" sz="2400" baseline="0" smtClean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noProof="0"/>
              <a:t>编辑母版文本样式
第二级
第三级
第四级
第五级</a:t>
            </a:r>
            <a:endParaRPr lang="zh-CN" altLang="en-US" noProof="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zh-CN" altLang="en-US" noProof="0" dirty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CN" altLang="en-US" noProof="0" dirty="0"/>
              <a:t>编辑母版文本样式</a:t>
            </a:r>
            <a:endParaRPr lang="zh-CN" altLang="en-US" noProof="0" dirty="0"/>
          </a:p>
          <a:p>
            <a:pPr lvl="1" rtl="0"/>
            <a:r>
              <a:rPr lang="zh-CN" altLang="en-US" noProof="0" dirty="0"/>
              <a:t>第二级</a:t>
            </a:r>
            <a:endParaRPr lang="zh-CN" altLang="en-US" noProof="0" dirty="0"/>
          </a:p>
          <a:p>
            <a:pPr lvl="2" rtl="0"/>
            <a:r>
              <a:rPr lang="zh-CN" altLang="en-US" noProof="0" dirty="0"/>
              <a:t>第三级</a:t>
            </a:r>
            <a:endParaRPr lang="zh-CN" altLang="en-US" noProof="0" dirty="0"/>
          </a:p>
          <a:p>
            <a:pPr lvl="3" rtl="0"/>
            <a:r>
              <a:rPr lang="zh-CN" altLang="en-US" noProof="0" dirty="0"/>
              <a:t>第四级</a:t>
            </a:r>
            <a:endParaRPr lang="zh-CN" altLang="en-US" noProof="0" dirty="0"/>
          </a:p>
          <a:p>
            <a:pPr lvl="4" rtl="0"/>
            <a:r>
              <a:rPr lang="zh-CN" altLang="en-US" noProof="0" dirty="0"/>
              <a:t>第五级</a:t>
            </a:r>
            <a:endParaRPr lang="zh-CN" altLang="en-US" noProof="0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131E3292-D461-4042-A5EB-629C7A8279A7}" type="datetime2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648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077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9860EDB8-5305-433F-BE41-D7A86D811DB3}" type="slidenum">
              <a:rPr lang="en-US" altLang="zh-CN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tiff"/><Relationship Id="rId8" Type="http://schemas.openxmlformats.org/officeDocument/2006/relationships/image" Target="../media/image10.tiff"/><Relationship Id="rId7" Type="http://schemas.openxmlformats.org/officeDocument/2006/relationships/image" Target="../media/image9.tiff"/><Relationship Id="rId6" Type="http://schemas.openxmlformats.org/officeDocument/2006/relationships/image" Target="../media/image8.tiff"/><Relationship Id="rId5" Type="http://schemas.openxmlformats.org/officeDocument/2006/relationships/image" Target="../media/image7.tiff"/><Relationship Id="rId4" Type="http://schemas.openxmlformats.org/officeDocument/2006/relationships/image" Target="../media/image6.tiff"/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2" Type="http://schemas.openxmlformats.org/officeDocument/2006/relationships/slideLayout" Target="../slideLayouts/slideLayout3.xml"/><Relationship Id="rId11" Type="http://schemas.openxmlformats.org/officeDocument/2006/relationships/image" Target="../media/image13.tiff"/><Relationship Id="rId10" Type="http://schemas.openxmlformats.org/officeDocument/2006/relationships/image" Target="../media/image12.tiff"/><Relationship Id="rId1" Type="http://schemas.openxmlformats.org/officeDocument/2006/relationships/image" Target="../media/image3.tiff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tif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811306" y="1164325"/>
            <a:ext cx="9582736" cy="2389365"/>
          </a:xfrm>
        </p:spPr>
        <p:txBody>
          <a:bodyPr rtlCol="0">
            <a:normAutofit/>
          </a:bodyPr>
          <a:lstStyle/>
          <a:p>
            <a:pPr rtl="0"/>
            <a:r>
              <a:rPr lang="en-US" altLang="zh-CN" sz="4600" dirty="0">
                <a:solidFill>
                  <a:schemeClr val="bg1"/>
                </a:solidFill>
                <a:cs typeface="Arial" panose="020B0604020202090204" pitchFamily="34" charset="0"/>
              </a:rPr>
              <a:t>SaaS</a:t>
            </a:r>
            <a:r>
              <a:rPr lang="zh-CN" altLang="en-US" sz="4600" dirty="0">
                <a:solidFill>
                  <a:schemeClr val="bg1"/>
                </a:solidFill>
                <a:cs typeface="Arial" panose="020B0604020202090204" pitchFamily="34" charset="0"/>
              </a:rPr>
              <a:t>平台架构</a:t>
            </a:r>
            <a:endParaRPr lang="en-US" sz="4600" dirty="0">
              <a:solidFill>
                <a:schemeClr val="bg1"/>
              </a:solidFill>
              <a:cs typeface="Arial" panose="020B0604020202090204" pitchFamily="34" charset="0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4294967295"/>
          </p:nvPr>
        </p:nvSpPr>
        <p:spPr>
          <a:xfrm>
            <a:off x="828726" y="2933105"/>
            <a:ext cx="9582736" cy="1133856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zh-CN" altLang="en-US" sz="2400" dirty="0">
                <a:solidFill>
                  <a:schemeClr val="bg1"/>
                </a:solidFill>
                <a:cs typeface="Arial" panose="020B0604020202090204" pitchFamily="34" charset="0"/>
              </a:rPr>
              <a:t>项目研究报告</a:t>
            </a:r>
            <a:endParaRPr lang="en-US" sz="2400" dirty="0">
              <a:solidFill>
                <a:schemeClr val="bg1"/>
              </a:solidFill>
              <a:cs typeface="Arial" panose="020B060402020209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985838" y="5250489"/>
            <a:ext cx="2514601" cy="681612"/>
            <a:chOff x="985838" y="5250489"/>
            <a:chExt cx="2514601" cy="681612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1"/>
            <a:srcRect l="25405" t="-7064" b="1"/>
            <a:stretch>
              <a:fillRect/>
            </a:stretch>
          </p:blipFill>
          <p:spPr>
            <a:xfrm>
              <a:off x="1514475" y="5250489"/>
              <a:ext cx="1985964" cy="681612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838" y="5261121"/>
              <a:ext cx="574620" cy="574620"/>
            </a:xfrm>
            <a:prstGeom prst="rect">
              <a:avLst/>
            </a:prstGeom>
            <a:scene3d>
              <a:camera prst="orthographicFront">
                <a:rot lat="1200000" lon="2400000" rev="0"/>
              </a:camera>
              <a:lightRig rig="threePt" dir="t"/>
            </a:scene3d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81015" y="5081290"/>
            <a:ext cx="11308466" cy="1736203"/>
          </a:xfrm>
          <a:prstGeom prst="roundRect">
            <a:avLst>
              <a:gd name="adj" fmla="val 4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b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数据层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9780601" y="462990"/>
            <a:ext cx="1608880" cy="3287211"/>
          </a:xfrm>
          <a:prstGeom prst="roundRect">
            <a:avLst>
              <a:gd name="adj" fmla="val 4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账户系统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92589" y="3932502"/>
            <a:ext cx="9537540" cy="974203"/>
          </a:xfrm>
          <a:prstGeom prst="roundRect">
            <a:avLst>
              <a:gd name="adj" fmla="val 4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b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分析层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92589" y="2775998"/>
            <a:ext cx="6910086" cy="974203"/>
          </a:xfrm>
          <a:prstGeom prst="roundRect">
            <a:avLst>
              <a:gd name="adj" fmla="val 4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b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接口层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81015" y="462990"/>
            <a:ext cx="9537540" cy="2130707"/>
          </a:xfrm>
          <a:prstGeom prst="roundRect">
            <a:avLst>
              <a:gd name="adj" fmla="val 4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b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应用层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632739" y="569957"/>
            <a:ext cx="3194615" cy="1905202"/>
          </a:xfrm>
          <a:prstGeom prst="roundRect">
            <a:avLst>
              <a:gd name="adj" fmla="val 4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初级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700260" y="5312783"/>
            <a:ext cx="1435261" cy="578734"/>
          </a:xfrm>
          <a:prstGeom prst="roundRect">
            <a:avLst/>
          </a:prstGeom>
          <a:solidFill>
            <a:srgbClr val="00B0F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人才库</a:t>
            </a:r>
            <a:endParaRPr kumimoji="1" lang="zh-CN" altLang="en-US" dirty="0"/>
          </a:p>
        </p:txBody>
      </p:sp>
      <p:sp>
        <p:nvSpPr>
          <p:cNvPr id="18" name="圆角矩形 17"/>
          <p:cNvSpPr/>
          <p:nvPr/>
        </p:nvSpPr>
        <p:spPr>
          <a:xfrm>
            <a:off x="2392093" y="5312783"/>
            <a:ext cx="1435261" cy="578734"/>
          </a:xfrm>
          <a:prstGeom prst="roundRect">
            <a:avLst/>
          </a:prstGeom>
          <a:solidFill>
            <a:srgbClr val="00B0F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企业库</a:t>
            </a:r>
            <a:endParaRPr kumimoji="1" lang="zh-CN" altLang="en-US" dirty="0"/>
          </a:p>
        </p:txBody>
      </p:sp>
      <p:sp>
        <p:nvSpPr>
          <p:cNvPr id="19" name="圆角矩形 18"/>
          <p:cNvSpPr/>
          <p:nvPr/>
        </p:nvSpPr>
        <p:spPr>
          <a:xfrm>
            <a:off x="7586233" y="5312783"/>
            <a:ext cx="1435261" cy="578734"/>
          </a:xfrm>
          <a:prstGeom prst="roundRect">
            <a:avLst/>
          </a:prstGeom>
          <a:solidFill>
            <a:srgbClr val="00B0F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知识库</a:t>
            </a:r>
            <a:endParaRPr kumimoji="1" lang="zh-CN" altLang="en-US" dirty="0"/>
          </a:p>
        </p:txBody>
      </p:sp>
      <p:sp>
        <p:nvSpPr>
          <p:cNvPr id="20" name="圆角矩形 19"/>
          <p:cNvSpPr/>
          <p:nvPr/>
        </p:nvSpPr>
        <p:spPr>
          <a:xfrm>
            <a:off x="5854853" y="5312783"/>
            <a:ext cx="1435261" cy="578734"/>
          </a:xfrm>
          <a:prstGeom prst="roundRect">
            <a:avLst/>
          </a:prstGeom>
          <a:solidFill>
            <a:srgbClr val="00B0F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课件库</a:t>
            </a:r>
            <a:endParaRPr kumimoji="1" lang="zh-CN" altLang="en-US" dirty="0"/>
          </a:p>
        </p:txBody>
      </p:sp>
      <p:sp>
        <p:nvSpPr>
          <p:cNvPr id="21" name="圆角矩形 20"/>
          <p:cNvSpPr/>
          <p:nvPr/>
        </p:nvSpPr>
        <p:spPr>
          <a:xfrm>
            <a:off x="4123473" y="5312783"/>
            <a:ext cx="1435261" cy="578734"/>
          </a:xfrm>
          <a:prstGeom prst="roundRect">
            <a:avLst/>
          </a:prstGeom>
          <a:solidFill>
            <a:srgbClr val="00B0F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项目库</a:t>
            </a:r>
            <a:endParaRPr kumimoji="1" lang="zh-CN" altLang="en-US" dirty="0"/>
          </a:p>
        </p:txBody>
      </p:sp>
      <p:sp>
        <p:nvSpPr>
          <p:cNvPr id="22" name="圆角矩形 21"/>
          <p:cNvSpPr/>
          <p:nvPr/>
        </p:nvSpPr>
        <p:spPr>
          <a:xfrm>
            <a:off x="688686" y="6065138"/>
            <a:ext cx="1435261" cy="57873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简历库</a:t>
            </a:r>
            <a:endParaRPr kumimoji="1" lang="zh-CN" altLang="en-US" dirty="0"/>
          </a:p>
        </p:txBody>
      </p:sp>
      <p:sp>
        <p:nvSpPr>
          <p:cNvPr id="23" name="圆角矩形 22"/>
          <p:cNvSpPr/>
          <p:nvPr/>
        </p:nvSpPr>
        <p:spPr>
          <a:xfrm>
            <a:off x="2392093" y="6065138"/>
            <a:ext cx="1435261" cy="57873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招聘库</a:t>
            </a:r>
            <a:endParaRPr kumimoji="1" lang="zh-CN" altLang="en-US" dirty="0"/>
          </a:p>
        </p:txBody>
      </p:sp>
      <p:sp>
        <p:nvSpPr>
          <p:cNvPr id="24" name="圆角矩形 23"/>
          <p:cNvSpPr/>
          <p:nvPr/>
        </p:nvSpPr>
        <p:spPr>
          <a:xfrm>
            <a:off x="7586233" y="6064174"/>
            <a:ext cx="1435261" cy="57873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案例库</a:t>
            </a:r>
            <a:endParaRPr kumimoji="1" lang="zh-CN" altLang="en-US" dirty="0"/>
          </a:p>
        </p:txBody>
      </p:sp>
      <p:sp>
        <p:nvSpPr>
          <p:cNvPr id="25" name="圆角矩形 24"/>
          <p:cNvSpPr/>
          <p:nvPr/>
        </p:nvSpPr>
        <p:spPr>
          <a:xfrm>
            <a:off x="5854851" y="6064174"/>
            <a:ext cx="1435261" cy="57873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财税知识</a:t>
            </a:r>
            <a:endParaRPr kumimoji="1" lang="zh-CN" altLang="en-US" dirty="0"/>
          </a:p>
        </p:txBody>
      </p:sp>
      <p:sp>
        <p:nvSpPr>
          <p:cNvPr id="26" name="圆角矩形 25"/>
          <p:cNvSpPr/>
          <p:nvPr/>
        </p:nvSpPr>
        <p:spPr>
          <a:xfrm>
            <a:off x="4123472" y="6064175"/>
            <a:ext cx="1435261" cy="57873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政策法规</a:t>
            </a:r>
            <a:endParaRPr kumimoji="1" lang="zh-CN" altLang="en-US" dirty="0"/>
          </a:p>
        </p:txBody>
      </p:sp>
      <p:sp>
        <p:nvSpPr>
          <p:cNvPr id="28" name="圆角矩形 27"/>
          <p:cNvSpPr/>
          <p:nvPr/>
        </p:nvSpPr>
        <p:spPr>
          <a:xfrm>
            <a:off x="6710704" y="4144261"/>
            <a:ext cx="1435261" cy="57873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数据安全</a:t>
            </a:r>
            <a:endParaRPr kumimoji="1" lang="zh-CN" altLang="en-US" dirty="0"/>
          </a:p>
        </p:txBody>
      </p:sp>
      <p:sp>
        <p:nvSpPr>
          <p:cNvPr id="29" name="圆角矩形 28"/>
          <p:cNvSpPr/>
          <p:nvPr/>
        </p:nvSpPr>
        <p:spPr>
          <a:xfrm>
            <a:off x="5191213" y="4144261"/>
            <a:ext cx="1435261" cy="57873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数据转换</a:t>
            </a:r>
            <a:endParaRPr kumimoji="1" lang="zh-CN" altLang="en-US" dirty="0"/>
          </a:p>
        </p:txBody>
      </p:sp>
      <p:sp>
        <p:nvSpPr>
          <p:cNvPr id="30" name="圆角矩形 29"/>
          <p:cNvSpPr/>
          <p:nvPr/>
        </p:nvSpPr>
        <p:spPr>
          <a:xfrm>
            <a:off x="3671722" y="4144261"/>
            <a:ext cx="1435261" cy="57873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数据效验</a:t>
            </a:r>
            <a:endParaRPr kumimoji="1" lang="zh-CN" altLang="en-US" dirty="0"/>
          </a:p>
        </p:txBody>
      </p:sp>
      <p:sp>
        <p:nvSpPr>
          <p:cNvPr id="31" name="圆角矩形 30"/>
          <p:cNvSpPr/>
          <p:nvPr/>
        </p:nvSpPr>
        <p:spPr>
          <a:xfrm>
            <a:off x="8230196" y="4144261"/>
            <a:ext cx="1284185" cy="57873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批处理</a:t>
            </a:r>
            <a:endParaRPr kumimoji="1" lang="zh-CN" altLang="en-US" dirty="0"/>
          </a:p>
        </p:txBody>
      </p:sp>
      <p:sp>
        <p:nvSpPr>
          <p:cNvPr id="32" name="圆角矩形 31"/>
          <p:cNvSpPr/>
          <p:nvPr/>
        </p:nvSpPr>
        <p:spPr>
          <a:xfrm>
            <a:off x="2152231" y="4144261"/>
            <a:ext cx="1435261" cy="57873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数据治理</a:t>
            </a:r>
            <a:endParaRPr kumimoji="1" lang="zh-CN" altLang="en-US" dirty="0"/>
          </a:p>
        </p:txBody>
      </p:sp>
      <p:sp>
        <p:nvSpPr>
          <p:cNvPr id="33" name="圆角矩形 32"/>
          <p:cNvSpPr/>
          <p:nvPr/>
        </p:nvSpPr>
        <p:spPr>
          <a:xfrm>
            <a:off x="632740" y="4144261"/>
            <a:ext cx="1435261" cy="57873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数据标准</a:t>
            </a:r>
            <a:endParaRPr kumimoji="1" lang="zh-CN" altLang="en-US" dirty="0"/>
          </a:p>
        </p:txBody>
      </p:sp>
      <p:sp>
        <p:nvSpPr>
          <p:cNvPr id="35" name="圆角矩形 34"/>
          <p:cNvSpPr/>
          <p:nvPr/>
        </p:nvSpPr>
        <p:spPr>
          <a:xfrm>
            <a:off x="9780601" y="3924785"/>
            <a:ext cx="1608880" cy="981919"/>
          </a:xfrm>
          <a:prstGeom prst="roundRect">
            <a:avLst>
              <a:gd name="adj" fmla="val 4000"/>
            </a:avLst>
          </a:prstGeom>
          <a:solidFill>
            <a:srgbClr val="A848F3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solidFill>
                  <a:schemeClr val="bg1">
                    <a:lumMod val="95000"/>
                  </a:schemeClr>
                </a:solidFill>
              </a:rPr>
              <a:t>区块链</a:t>
            </a:r>
            <a:endParaRPr kumimoji="1"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3818056" y="2980002"/>
            <a:ext cx="1435261" cy="57873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模型超市</a:t>
            </a:r>
            <a:endParaRPr kumimoji="1" lang="zh-CN" altLang="en-US" dirty="0"/>
          </a:p>
        </p:txBody>
      </p:sp>
      <p:sp>
        <p:nvSpPr>
          <p:cNvPr id="38" name="圆角矩形 37"/>
          <p:cNvSpPr/>
          <p:nvPr/>
        </p:nvSpPr>
        <p:spPr>
          <a:xfrm>
            <a:off x="5410714" y="2980002"/>
            <a:ext cx="1435261" cy="57873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机器学习</a:t>
            </a:r>
            <a:endParaRPr kumimoji="1" lang="zh-CN" altLang="en-US" dirty="0"/>
          </a:p>
        </p:txBody>
      </p:sp>
      <p:sp>
        <p:nvSpPr>
          <p:cNvPr id="39" name="圆角矩形 38"/>
          <p:cNvSpPr/>
          <p:nvPr/>
        </p:nvSpPr>
        <p:spPr>
          <a:xfrm>
            <a:off x="2225398" y="2980002"/>
            <a:ext cx="1435261" cy="57873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推荐系统</a:t>
            </a:r>
            <a:endParaRPr kumimoji="1" lang="zh-CN" altLang="en-US" dirty="0"/>
          </a:p>
        </p:txBody>
      </p:sp>
      <p:sp>
        <p:nvSpPr>
          <p:cNvPr id="40" name="圆角矩形 39"/>
          <p:cNvSpPr/>
          <p:nvPr/>
        </p:nvSpPr>
        <p:spPr>
          <a:xfrm>
            <a:off x="632740" y="2980002"/>
            <a:ext cx="1435261" cy="57873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模糊查询</a:t>
            </a:r>
            <a:endParaRPr kumimoji="1" lang="zh-CN" altLang="en-US" dirty="0"/>
          </a:p>
        </p:txBody>
      </p:sp>
      <p:sp>
        <p:nvSpPr>
          <p:cNvPr id="42" name="圆角矩形 41"/>
          <p:cNvSpPr/>
          <p:nvPr/>
        </p:nvSpPr>
        <p:spPr>
          <a:xfrm>
            <a:off x="7160072" y="2766354"/>
            <a:ext cx="2458483" cy="974203"/>
          </a:xfrm>
          <a:prstGeom prst="roundRect">
            <a:avLst>
              <a:gd name="adj" fmla="val 4000"/>
            </a:avLst>
          </a:prstGeom>
          <a:solidFill>
            <a:srgbClr val="A848F3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b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DAPP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7598157" y="2973732"/>
            <a:ext cx="845253" cy="578734"/>
          </a:xfrm>
          <a:prstGeom prst="roundRect">
            <a:avLst/>
          </a:prstGeom>
          <a:solidFill>
            <a:srgbClr val="7030A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通证</a:t>
            </a:r>
            <a:endParaRPr kumimoji="1" lang="zh-CN" altLang="en-US" dirty="0"/>
          </a:p>
        </p:txBody>
      </p:sp>
      <p:sp>
        <p:nvSpPr>
          <p:cNvPr id="45" name="圆角矩形 44"/>
          <p:cNvSpPr/>
          <p:nvPr/>
        </p:nvSpPr>
        <p:spPr>
          <a:xfrm>
            <a:off x="8628305" y="2973732"/>
            <a:ext cx="861621" cy="578734"/>
          </a:xfrm>
          <a:prstGeom prst="roundRect">
            <a:avLst/>
          </a:prstGeom>
          <a:solidFill>
            <a:srgbClr val="7030A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合约</a:t>
            </a:r>
            <a:endParaRPr kumimoji="1" lang="zh-CN" altLang="en-US" dirty="0"/>
          </a:p>
        </p:txBody>
      </p:sp>
      <p:sp>
        <p:nvSpPr>
          <p:cNvPr id="46" name="圆角矩形 45"/>
          <p:cNvSpPr/>
          <p:nvPr/>
        </p:nvSpPr>
        <p:spPr>
          <a:xfrm>
            <a:off x="3972032" y="569957"/>
            <a:ext cx="3224176" cy="1905202"/>
          </a:xfrm>
          <a:prstGeom prst="roundRect">
            <a:avLst>
              <a:gd name="adj" fmla="val 4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中级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圆角矩形 46"/>
          <p:cNvSpPr/>
          <p:nvPr/>
        </p:nvSpPr>
        <p:spPr>
          <a:xfrm>
            <a:off x="7340887" y="569957"/>
            <a:ext cx="2207236" cy="1905202"/>
          </a:xfrm>
          <a:prstGeom prst="roundRect">
            <a:avLst>
              <a:gd name="adj" fmla="val 4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其他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" name="圆角矩形 48"/>
          <p:cNvSpPr/>
          <p:nvPr/>
        </p:nvSpPr>
        <p:spPr>
          <a:xfrm>
            <a:off x="716971" y="1028753"/>
            <a:ext cx="89190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简历</a:t>
            </a:r>
            <a:endParaRPr kumimoji="1" lang="zh-CN" altLang="en-US" dirty="0"/>
          </a:p>
        </p:txBody>
      </p:sp>
      <p:sp>
        <p:nvSpPr>
          <p:cNvPr id="52" name="圆角矩形 51"/>
          <p:cNvSpPr/>
          <p:nvPr/>
        </p:nvSpPr>
        <p:spPr>
          <a:xfrm>
            <a:off x="1706280" y="1028753"/>
            <a:ext cx="89190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测评</a:t>
            </a:r>
            <a:endParaRPr kumimoji="1" lang="zh-CN" altLang="en-US" dirty="0"/>
          </a:p>
        </p:txBody>
      </p:sp>
      <p:sp>
        <p:nvSpPr>
          <p:cNvPr id="53" name="圆角矩形 52"/>
          <p:cNvSpPr/>
          <p:nvPr/>
        </p:nvSpPr>
        <p:spPr>
          <a:xfrm>
            <a:off x="2725493" y="1028753"/>
            <a:ext cx="89190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培训</a:t>
            </a:r>
            <a:endParaRPr kumimoji="1" lang="zh-CN" altLang="en-US" dirty="0"/>
          </a:p>
        </p:txBody>
      </p:sp>
      <p:sp>
        <p:nvSpPr>
          <p:cNvPr id="54" name="圆角矩形 53"/>
          <p:cNvSpPr/>
          <p:nvPr/>
        </p:nvSpPr>
        <p:spPr>
          <a:xfrm>
            <a:off x="742698" y="1724912"/>
            <a:ext cx="89190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画像</a:t>
            </a:r>
            <a:endParaRPr kumimoji="1" lang="zh-CN" altLang="en-US" dirty="0"/>
          </a:p>
        </p:txBody>
      </p:sp>
      <p:sp>
        <p:nvSpPr>
          <p:cNvPr id="55" name="圆角矩形 54"/>
          <p:cNvSpPr/>
          <p:nvPr/>
        </p:nvSpPr>
        <p:spPr>
          <a:xfrm>
            <a:off x="1728637" y="1724912"/>
            <a:ext cx="89190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就业</a:t>
            </a:r>
            <a:endParaRPr kumimoji="1" lang="zh-CN" altLang="en-US" dirty="0"/>
          </a:p>
        </p:txBody>
      </p:sp>
      <p:sp>
        <p:nvSpPr>
          <p:cNvPr id="56" name="圆角矩形 55"/>
          <p:cNvSpPr/>
          <p:nvPr/>
        </p:nvSpPr>
        <p:spPr>
          <a:xfrm>
            <a:off x="2751220" y="1724912"/>
            <a:ext cx="89190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学习</a:t>
            </a:r>
            <a:endParaRPr kumimoji="1" lang="zh-CN" altLang="en-US" dirty="0"/>
          </a:p>
        </p:txBody>
      </p:sp>
      <p:sp>
        <p:nvSpPr>
          <p:cNvPr id="57" name="圆角矩形 56"/>
          <p:cNvSpPr/>
          <p:nvPr/>
        </p:nvSpPr>
        <p:spPr>
          <a:xfrm>
            <a:off x="4140824" y="1028753"/>
            <a:ext cx="89190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认证</a:t>
            </a:r>
            <a:endParaRPr kumimoji="1" lang="zh-CN" altLang="en-US" dirty="0"/>
          </a:p>
        </p:txBody>
      </p:sp>
      <p:sp>
        <p:nvSpPr>
          <p:cNvPr id="58" name="圆角矩形 57"/>
          <p:cNvSpPr/>
          <p:nvPr/>
        </p:nvSpPr>
        <p:spPr>
          <a:xfrm>
            <a:off x="5130133" y="1028753"/>
            <a:ext cx="89190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内训</a:t>
            </a:r>
            <a:endParaRPr kumimoji="1" lang="zh-CN" altLang="en-US" dirty="0"/>
          </a:p>
        </p:txBody>
      </p:sp>
      <p:sp>
        <p:nvSpPr>
          <p:cNvPr id="59" name="圆角矩形 58"/>
          <p:cNvSpPr/>
          <p:nvPr/>
        </p:nvSpPr>
        <p:spPr>
          <a:xfrm>
            <a:off x="6149346" y="1028753"/>
            <a:ext cx="89190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咨询</a:t>
            </a:r>
            <a:endParaRPr kumimoji="1" lang="zh-CN" altLang="en-US" dirty="0"/>
          </a:p>
        </p:txBody>
      </p:sp>
      <p:sp>
        <p:nvSpPr>
          <p:cNvPr id="60" name="圆角矩形 59"/>
          <p:cNvSpPr/>
          <p:nvPr/>
        </p:nvSpPr>
        <p:spPr>
          <a:xfrm>
            <a:off x="4166551" y="1724912"/>
            <a:ext cx="89190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项目</a:t>
            </a:r>
            <a:endParaRPr kumimoji="1" lang="zh-CN" altLang="en-US" dirty="0"/>
          </a:p>
        </p:txBody>
      </p:sp>
      <p:sp>
        <p:nvSpPr>
          <p:cNvPr id="61" name="圆角矩形 60"/>
          <p:cNvSpPr/>
          <p:nvPr/>
        </p:nvSpPr>
        <p:spPr>
          <a:xfrm>
            <a:off x="5152490" y="1724912"/>
            <a:ext cx="89190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顾问</a:t>
            </a:r>
            <a:endParaRPr kumimoji="1" lang="zh-CN" altLang="en-US" dirty="0"/>
          </a:p>
        </p:txBody>
      </p:sp>
      <p:sp>
        <p:nvSpPr>
          <p:cNvPr id="62" name="圆角矩形 61"/>
          <p:cNvSpPr/>
          <p:nvPr/>
        </p:nvSpPr>
        <p:spPr>
          <a:xfrm>
            <a:off x="6175073" y="1724912"/>
            <a:ext cx="89190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猎头</a:t>
            </a:r>
            <a:endParaRPr kumimoji="1" lang="zh-CN" altLang="en-US" dirty="0"/>
          </a:p>
        </p:txBody>
      </p:sp>
      <p:sp>
        <p:nvSpPr>
          <p:cNvPr id="63" name="圆角矩形 62"/>
          <p:cNvSpPr/>
          <p:nvPr/>
        </p:nvSpPr>
        <p:spPr>
          <a:xfrm>
            <a:off x="9914982" y="3004356"/>
            <a:ext cx="1356933" cy="578734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权限管理</a:t>
            </a:r>
            <a:endParaRPr kumimoji="1" lang="zh-CN" altLang="en-US" dirty="0"/>
          </a:p>
        </p:txBody>
      </p:sp>
      <p:sp>
        <p:nvSpPr>
          <p:cNvPr id="64" name="圆角矩形 63"/>
          <p:cNvSpPr/>
          <p:nvPr/>
        </p:nvSpPr>
        <p:spPr>
          <a:xfrm>
            <a:off x="9914982" y="2344933"/>
            <a:ext cx="1356933" cy="578734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认证系统</a:t>
            </a:r>
            <a:endParaRPr kumimoji="1" lang="zh-CN" altLang="en-US" dirty="0"/>
          </a:p>
        </p:txBody>
      </p:sp>
      <p:sp>
        <p:nvSpPr>
          <p:cNvPr id="65" name="圆角矩形 64"/>
          <p:cNvSpPr/>
          <p:nvPr/>
        </p:nvSpPr>
        <p:spPr>
          <a:xfrm>
            <a:off x="9914982" y="1026087"/>
            <a:ext cx="1364229" cy="578734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个人用户</a:t>
            </a:r>
            <a:endParaRPr kumimoji="1" lang="zh-CN" altLang="en-US" dirty="0"/>
          </a:p>
        </p:txBody>
      </p:sp>
      <p:sp>
        <p:nvSpPr>
          <p:cNvPr id="66" name="圆角矩形 65"/>
          <p:cNvSpPr/>
          <p:nvPr/>
        </p:nvSpPr>
        <p:spPr>
          <a:xfrm>
            <a:off x="9914982" y="1685510"/>
            <a:ext cx="1364229" cy="578734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企业用户</a:t>
            </a:r>
            <a:endParaRPr kumimoji="1" lang="zh-CN" altLang="en-US" dirty="0"/>
          </a:p>
        </p:txBody>
      </p:sp>
      <p:sp>
        <p:nvSpPr>
          <p:cNvPr id="68" name="圆角矩形 67"/>
          <p:cNvSpPr/>
          <p:nvPr/>
        </p:nvSpPr>
        <p:spPr>
          <a:xfrm>
            <a:off x="7525780" y="1028753"/>
            <a:ext cx="89190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社群</a:t>
            </a:r>
            <a:endParaRPr kumimoji="1" lang="zh-CN" altLang="en-US" dirty="0"/>
          </a:p>
        </p:txBody>
      </p:sp>
      <p:sp>
        <p:nvSpPr>
          <p:cNvPr id="69" name="圆角矩形 68"/>
          <p:cNvSpPr/>
          <p:nvPr/>
        </p:nvSpPr>
        <p:spPr>
          <a:xfrm>
            <a:off x="7551508" y="1724912"/>
            <a:ext cx="89190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案例</a:t>
            </a:r>
            <a:endParaRPr kumimoji="1" lang="zh-CN" altLang="en-US" dirty="0"/>
          </a:p>
        </p:txBody>
      </p:sp>
      <p:sp>
        <p:nvSpPr>
          <p:cNvPr id="70" name="圆角矩形 69"/>
          <p:cNvSpPr/>
          <p:nvPr/>
        </p:nvSpPr>
        <p:spPr>
          <a:xfrm>
            <a:off x="9373522" y="5283505"/>
            <a:ext cx="1784464" cy="1359403"/>
          </a:xfrm>
          <a:prstGeom prst="roundRect">
            <a:avLst>
              <a:gd name="adj" fmla="val 4000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第三方数据源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1" name="圆角矩形 70"/>
          <p:cNvSpPr/>
          <p:nvPr/>
        </p:nvSpPr>
        <p:spPr>
          <a:xfrm>
            <a:off x="9548123" y="5938783"/>
            <a:ext cx="1435261" cy="57873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...</a:t>
            </a:r>
            <a:endParaRPr kumimoji="1" lang="zh-CN" altLang="en-US" dirty="0"/>
          </a:p>
        </p:txBody>
      </p:sp>
      <p:sp>
        <p:nvSpPr>
          <p:cNvPr id="72" name="圆角矩形 71"/>
          <p:cNvSpPr/>
          <p:nvPr/>
        </p:nvSpPr>
        <p:spPr>
          <a:xfrm>
            <a:off x="8494188" y="1028753"/>
            <a:ext cx="995738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公开课</a:t>
            </a:r>
            <a:endParaRPr kumimoji="1" lang="zh-CN" altLang="en-US" dirty="0"/>
          </a:p>
        </p:txBody>
      </p:sp>
      <p:sp>
        <p:nvSpPr>
          <p:cNvPr id="73" name="圆角矩形 72"/>
          <p:cNvSpPr/>
          <p:nvPr/>
        </p:nvSpPr>
        <p:spPr>
          <a:xfrm>
            <a:off x="8470370" y="1724912"/>
            <a:ext cx="995738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...</a:t>
            </a:r>
            <a:endParaRPr kumimoji="1" lang="zh-CN" altLang="en-US" dirty="0"/>
          </a:p>
        </p:txBody>
      </p:sp>
      <p:sp>
        <p:nvSpPr>
          <p:cNvPr id="74" name="圆角矩形 73"/>
          <p:cNvSpPr/>
          <p:nvPr/>
        </p:nvSpPr>
        <p:spPr>
          <a:xfrm>
            <a:off x="11482077" y="469497"/>
            <a:ext cx="621115" cy="6347996"/>
          </a:xfrm>
          <a:prstGeom prst="roundRect">
            <a:avLst>
              <a:gd name="adj" fmla="val 4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endParaRPr kumimoji="1"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endParaRPr kumimoji="1"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标准</a:t>
            </a:r>
            <a:endParaRPr kumimoji="1"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质量风控体系</a:t>
            </a:r>
            <a:endParaRPr kumimoji="1"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-1" y="34946"/>
            <a:ext cx="48150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/>
              <a:t>SaaS</a:t>
            </a:r>
            <a:r>
              <a:rPr lang="zh-CN" altLang="en-US" b="1" dirty="0"/>
              <a:t>平台架构总览</a:t>
            </a:r>
            <a:endParaRPr lang="zh-CN" altLang="en-US" b="1" dirty="0">
              <a:effectLst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圆角矩形 83"/>
          <p:cNvSpPr/>
          <p:nvPr/>
        </p:nvSpPr>
        <p:spPr>
          <a:xfrm>
            <a:off x="659749" y="1018572"/>
            <a:ext cx="6848679" cy="3042411"/>
          </a:xfrm>
          <a:prstGeom prst="roundRect">
            <a:avLst>
              <a:gd name="adj" fmla="val 4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b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个人中心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7998106" y="1018572"/>
            <a:ext cx="3495553" cy="3042411"/>
          </a:xfrm>
          <a:prstGeom prst="roundRect">
            <a:avLst>
              <a:gd name="adj" fmla="val 4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应用中心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59748" y="4256594"/>
            <a:ext cx="8350821" cy="974203"/>
          </a:xfrm>
          <a:prstGeom prst="roundRect">
            <a:avLst>
              <a:gd name="adj" fmla="val 4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b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账户</a:t>
            </a:r>
            <a:endParaRPr kumimoji="1"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系统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5988936" y="4479928"/>
            <a:ext cx="1435261" cy="578734"/>
          </a:xfrm>
          <a:prstGeom prst="roundRect">
            <a:avLst/>
          </a:prstGeom>
          <a:solidFill>
            <a:srgbClr val="3B3026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用户认证</a:t>
            </a:r>
            <a:endParaRPr kumimoji="1" lang="zh-CN" altLang="en-US" dirty="0"/>
          </a:p>
        </p:txBody>
      </p:sp>
      <p:sp>
        <p:nvSpPr>
          <p:cNvPr id="29" name="圆角矩形 28"/>
          <p:cNvSpPr/>
          <p:nvPr/>
        </p:nvSpPr>
        <p:spPr>
          <a:xfrm>
            <a:off x="4469445" y="4479928"/>
            <a:ext cx="1435261" cy="578734"/>
          </a:xfrm>
          <a:prstGeom prst="roundRect">
            <a:avLst/>
          </a:prstGeom>
          <a:solidFill>
            <a:srgbClr val="3B3026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角色权限</a:t>
            </a:r>
            <a:endParaRPr kumimoji="1" lang="zh-CN" altLang="en-US" dirty="0"/>
          </a:p>
        </p:txBody>
      </p:sp>
      <p:sp>
        <p:nvSpPr>
          <p:cNvPr id="30" name="圆角矩形 29"/>
          <p:cNvSpPr/>
          <p:nvPr/>
        </p:nvSpPr>
        <p:spPr>
          <a:xfrm>
            <a:off x="2949954" y="4479928"/>
            <a:ext cx="1435261" cy="578734"/>
          </a:xfrm>
          <a:prstGeom prst="roundRect">
            <a:avLst/>
          </a:prstGeom>
          <a:solidFill>
            <a:srgbClr val="3B3026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用户管理</a:t>
            </a:r>
            <a:endParaRPr kumimoji="1" lang="zh-CN" altLang="en-US" dirty="0"/>
          </a:p>
        </p:txBody>
      </p:sp>
      <p:sp>
        <p:nvSpPr>
          <p:cNvPr id="31" name="圆角矩形 30"/>
          <p:cNvSpPr/>
          <p:nvPr/>
        </p:nvSpPr>
        <p:spPr>
          <a:xfrm>
            <a:off x="7508428" y="4479928"/>
            <a:ext cx="1284185" cy="578734"/>
          </a:xfrm>
          <a:prstGeom prst="roundRect">
            <a:avLst/>
          </a:prstGeom>
          <a:solidFill>
            <a:srgbClr val="3B3026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应用授权</a:t>
            </a:r>
            <a:endParaRPr kumimoji="1" lang="zh-CN" altLang="en-US" dirty="0"/>
          </a:p>
        </p:txBody>
      </p:sp>
      <p:sp>
        <p:nvSpPr>
          <p:cNvPr id="32" name="圆角矩形 31"/>
          <p:cNvSpPr/>
          <p:nvPr/>
        </p:nvSpPr>
        <p:spPr>
          <a:xfrm>
            <a:off x="1430463" y="4479928"/>
            <a:ext cx="1435261" cy="578734"/>
          </a:xfrm>
          <a:prstGeom prst="roundRect">
            <a:avLst/>
          </a:prstGeom>
          <a:solidFill>
            <a:srgbClr val="3B3026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系统配置</a:t>
            </a:r>
            <a:endParaRPr kumimoji="1" lang="zh-CN" altLang="en-US" dirty="0"/>
          </a:p>
        </p:txBody>
      </p:sp>
      <p:sp>
        <p:nvSpPr>
          <p:cNvPr id="37" name="圆角矩形 36"/>
          <p:cNvSpPr/>
          <p:nvPr/>
        </p:nvSpPr>
        <p:spPr>
          <a:xfrm>
            <a:off x="4385215" y="3304094"/>
            <a:ext cx="1435261" cy="57873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日志管理</a:t>
            </a:r>
            <a:endParaRPr kumimoji="1" lang="zh-CN" altLang="en-US" dirty="0"/>
          </a:p>
        </p:txBody>
      </p:sp>
      <p:sp>
        <p:nvSpPr>
          <p:cNvPr id="38" name="圆角矩形 37"/>
          <p:cNvSpPr/>
          <p:nvPr/>
        </p:nvSpPr>
        <p:spPr>
          <a:xfrm>
            <a:off x="5977873" y="3304094"/>
            <a:ext cx="1435261" cy="57873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消息中心</a:t>
            </a:r>
            <a:endParaRPr kumimoji="1" lang="zh-CN" altLang="en-US" dirty="0"/>
          </a:p>
        </p:txBody>
      </p:sp>
      <p:sp>
        <p:nvSpPr>
          <p:cNvPr id="39" name="圆角矩形 38"/>
          <p:cNvSpPr/>
          <p:nvPr/>
        </p:nvSpPr>
        <p:spPr>
          <a:xfrm>
            <a:off x="2792557" y="3304094"/>
            <a:ext cx="1435261" cy="57873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广告</a:t>
            </a:r>
            <a:r>
              <a:rPr kumimoji="1" lang="en-US" altLang="zh-CN" dirty="0"/>
              <a:t>/</a:t>
            </a:r>
            <a:r>
              <a:rPr kumimoji="1" lang="zh-CN" altLang="en-US" dirty="0"/>
              <a:t>订阅</a:t>
            </a:r>
            <a:endParaRPr kumimoji="1" lang="zh-CN" altLang="en-US" dirty="0"/>
          </a:p>
        </p:txBody>
      </p:sp>
      <p:sp>
        <p:nvSpPr>
          <p:cNvPr id="40" name="圆角矩形 39"/>
          <p:cNvSpPr/>
          <p:nvPr/>
        </p:nvSpPr>
        <p:spPr>
          <a:xfrm>
            <a:off x="1199899" y="3304094"/>
            <a:ext cx="1435261" cy="57873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帮助中心</a:t>
            </a:r>
            <a:endParaRPr kumimoji="1" lang="zh-CN" altLang="en-US" dirty="0"/>
          </a:p>
        </p:txBody>
      </p:sp>
      <p:sp>
        <p:nvSpPr>
          <p:cNvPr id="63" name="圆角矩形 62"/>
          <p:cNvSpPr/>
          <p:nvPr/>
        </p:nvSpPr>
        <p:spPr>
          <a:xfrm>
            <a:off x="8167213" y="3280033"/>
            <a:ext cx="878081" cy="578734"/>
          </a:xfrm>
          <a:prstGeom prst="roundRect">
            <a:avLst/>
          </a:prstGeom>
          <a:solidFill>
            <a:srgbClr val="FF40FF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e</a:t>
            </a:r>
            <a:r>
              <a:rPr kumimoji="1" lang="zh-CN" altLang="en-US" dirty="0"/>
              <a:t>简历</a:t>
            </a:r>
            <a:endParaRPr kumimoji="1" lang="zh-CN" altLang="en-US" dirty="0"/>
          </a:p>
        </p:txBody>
      </p:sp>
      <p:sp>
        <p:nvSpPr>
          <p:cNvPr id="67" name="圆角矩形 66"/>
          <p:cNvSpPr/>
          <p:nvPr/>
        </p:nvSpPr>
        <p:spPr>
          <a:xfrm>
            <a:off x="1234624" y="1232311"/>
            <a:ext cx="3027919" cy="1905202"/>
          </a:xfrm>
          <a:prstGeom prst="roundRect">
            <a:avLst>
              <a:gd name="adj" fmla="val 4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账号与信息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5" name="圆角矩形 74"/>
          <p:cNvSpPr/>
          <p:nvPr/>
        </p:nvSpPr>
        <p:spPr>
          <a:xfrm>
            <a:off x="1401750" y="1667848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个人信息</a:t>
            </a:r>
            <a:endParaRPr kumimoji="1" lang="zh-CN" altLang="en-US" dirty="0"/>
          </a:p>
        </p:txBody>
      </p:sp>
      <p:sp>
        <p:nvSpPr>
          <p:cNvPr id="76" name="圆角矩形 75"/>
          <p:cNvSpPr/>
          <p:nvPr/>
        </p:nvSpPr>
        <p:spPr>
          <a:xfrm>
            <a:off x="2799075" y="1667848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修改密码</a:t>
            </a:r>
            <a:endParaRPr kumimoji="1" lang="zh-CN" altLang="en-US" dirty="0"/>
          </a:p>
        </p:txBody>
      </p:sp>
      <p:sp>
        <p:nvSpPr>
          <p:cNvPr id="77" name="圆角矩形 76"/>
          <p:cNvSpPr/>
          <p:nvPr/>
        </p:nvSpPr>
        <p:spPr>
          <a:xfrm>
            <a:off x="1401750" y="2404222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账号绑定</a:t>
            </a:r>
            <a:endParaRPr kumimoji="1" lang="zh-CN" altLang="en-US" dirty="0"/>
          </a:p>
        </p:txBody>
      </p:sp>
      <p:sp>
        <p:nvSpPr>
          <p:cNvPr id="78" name="圆角矩形 77"/>
          <p:cNvSpPr/>
          <p:nvPr/>
        </p:nvSpPr>
        <p:spPr>
          <a:xfrm>
            <a:off x="2799075" y="2399598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隐私设置</a:t>
            </a:r>
            <a:endParaRPr kumimoji="1" lang="zh-CN" altLang="en-US" dirty="0"/>
          </a:p>
        </p:txBody>
      </p:sp>
      <p:sp>
        <p:nvSpPr>
          <p:cNvPr id="79" name="圆角矩形 78"/>
          <p:cNvSpPr/>
          <p:nvPr/>
        </p:nvSpPr>
        <p:spPr>
          <a:xfrm>
            <a:off x="4376845" y="1232311"/>
            <a:ext cx="3038983" cy="1905202"/>
          </a:xfrm>
          <a:prstGeom prst="roundRect">
            <a:avLst>
              <a:gd name="adj" fmla="val 4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交易与支付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0" name="圆角矩形 79"/>
          <p:cNvSpPr/>
          <p:nvPr/>
        </p:nvSpPr>
        <p:spPr>
          <a:xfrm>
            <a:off x="4534244" y="1674962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订单管理</a:t>
            </a:r>
            <a:endParaRPr kumimoji="1" lang="zh-CN" altLang="en-US" dirty="0"/>
          </a:p>
        </p:txBody>
      </p:sp>
      <p:sp>
        <p:nvSpPr>
          <p:cNvPr id="81" name="圆角矩形 80"/>
          <p:cNvSpPr/>
          <p:nvPr/>
        </p:nvSpPr>
        <p:spPr>
          <a:xfrm>
            <a:off x="5931569" y="1674962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支付管理</a:t>
            </a:r>
            <a:endParaRPr kumimoji="1" lang="zh-CN" altLang="en-US" dirty="0"/>
          </a:p>
        </p:txBody>
      </p:sp>
      <p:sp>
        <p:nvSpPr>
          <p:cNvPr id="82" name="圆角矩形 81"/>
          <p:cNvSpPr/>
          <p:nvPr/>
        </p:nvSpPr>
        <p:spPr>
          <a:xfrm>
            <a:off x="4534226" y="2365966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票据管理</a:t>
            </a:r>
            <a:endParaRPr kumimoji="1" lang="zh-CN" altLang="en-US" dirty="0"/>
          </a:p>
        </p:txBody>
      </p:sp>
      <p:sp>
        <p:nvSpPr>
          <p:cNvPr id="83" name="圆角矩形 82"/>
          <p:cNvSpPr/>
          <p:nvPr/>
        </p:nvSpPr>
        <p:spPr>
          <a:xfrm>
            <a:off x="5910755" y="2345982"/>
            <a:ext cx="1339246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返券</a:t>
            </a:r>
            <a:r>
              <a:rPr kumimoji="1" lang="en-US" altLang="zh-CN" dirty="0"/>
              <a:t>/</a:t>
            </a:r>
            <a:r>
              <a:rPr kumimoji="1" lang="zh-CN" altLang="en-US" dirty="0"/>
              <a:t>优惠</a:t>
            </a:r>
            <a:endParaRPr kumimoji="1" lang="zh-CN" altLang="en-US" dirty="0"/>
          </a:p>
        </p:txBody>
      </p:sp>
      <p:sp>
        <p:nvSpPr>
          <p:cNvPr id="85" name="圆角矩形 84"/>
          <p:cNvSpPr/>
          <p:nvPr/>
        </p:nvSpPr>
        <p:spPr>
          <a:xfrm>
            <a:off x="9144950" y="4248878"/>
            <a:ext cx="2348709" cy="981919"/>
          </a:xfrm>
          <a:prstGeom prst="roundRect">
            <a:avLst>
              <a:gd name="adj" fmla="val 4000"/>
            </a:avLst>
          </a:prstGeom>
          <a:solidFill>
            <a:srgbClr val="A848F3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bg1">
                    <a:lumMod val="95000"/>
                  </a:schemeClr>
                </a:solidFill>
              </a:rPr>
              <a:t>API</a:t>
            </a:r>
            <a:r>
              <a:rPr kumimoji="1" lang="zh-CN" altLang="en-US" dirty="0">
                <a:solidFill>
                  <a:schemeClr val="bg1">
                    <a:lumMod val="95000"/>
                  </a:schemeClr>
                </a:solidFill>
              </a:rPr>
              <a:t>接口</a:t>
            </a:r>
            <a:endParaRPr kumimoji="1"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右箭头 2"/>
          <p:cNvSpPr/>
          <p:nvPr/>
        </p:nvSpPr>
        <p:spPr>
          <a:xfrm>
            <a:off x="7508428" y="2253696"/>
            <a:ext cx="489678" cy="671020"/>
          </a:xfrm>
          <a:prstGeom prst="rightArrow">
            <a:avLst/>
          </a:prstGeom>
          <a:solidFill>
            <a:srgbClr val="EFD5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7" name="圆角矩形 86"/>
          <p:cNvSpPr/>
          <p:nvPr/>
        </p:nvSpPr>
        <p:spPr>
          <a:xfrm>
            <a:off x="9266165" y="3280033"/>
            <a:ext cx="878081" cy="578734"/>
          </a:xfrm>
          <a:prstGeom prst="roundRect">
            <a:avLst/>
          </a:prstGeom>
          <a:solidFill>
            <a:srgbClr val="AEB785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e</a:t>
            </a:r>
            <a:r>
              <a:rPr kumimoji="1" lang="zh-CN" altLang="en-US" dirty="0"/>
              <a:t>测评</a:t>
            </a:r>
            <a:endParaRPr kumimoji="1" lang="zh-CN" altLang="en-US" dirty="0"/>
          </a:p>
        </p:txBody>
      </p:sp>
      <p:sp>
        <p:nvSpPr>
          <p:cNvPr id="88" name="圆角矩形 87"/>
          <p:cNvSpPr/>
          <p:nvPr/>
        </p:nvSpPr>
        <p:spPr>
          <a:xfrm>
            <a:off x="10374124" y="3280033"/>
            <a:ext cx="878081" cy="578734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其它</a:t>
            </a:r>
            <a:endParaRPr kumimoji="1" lang="zh-CN" altLang="en-US" dirty="0"/>
          </a:p>
        </p:txBody>
      </p:sp>
      <p:sp>
        <p:nvSpPr>
          <p:cNvPr id="89" name="圆角矩形 88"/>
          <p:cNvSpPr/>
          <p:nvPr/>
        </p:nvSpPr>
        <p:spPr>
          <a:xfrm>
            <a:off x="8167213" y="2465727"/>
            <a:ext cx="878081" cy="578734"/>
          </a:xfrm>
          <a:prstGeom prst="roundRect">
            <a:avLst/>
          </a:prstGeom>
          <a:solidFill>
            <a:srgbClr val="FF93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e</a:t>
            </a:r>
            <a:r>
              <a:rPr kumimoji="1" lang="zh-CN" altLang="en-US" dirty="0"/>
              <a:t>财课</a:t>
            </a:r>
            <a:endParaRPr kumimoji="1" lang="zh-CN" altLang="en-US" dirty="0"/>
          </a:p>
        </p:txBody>
      </p:sp>
      <p:sp>
        <p:nvSpPr>
          <p:cNvPr id="90" name="圆角矩形 89"/>
          <p:cNvSpPr/>
          <p:nvPr/>
        </p:nvSpPr>
        <p:spPr>
          <a:xfrm>
            <a:off x="9266165" y="2465727"/>
            <a:ext cx="878081" cy="578734"/>
          </a:xfrm>
          <a:prstGeom prst="roundRect">
            <a:avLst/>
          </a:prstGeom>
          <a:solidFill>
            <a:srgbClr val="00B0F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e</a:t>
            </a:r>
            <a:r>
              <a:rPr kumimoji="1" lang="zh-CN" altLang="en-US" dirty="0"/>
              <a:t>实习</a:t>
            </a:r>
            <a:endParaRPr kumimoji="1" lang="zh-CN" altLang="en-US" dirty="0"/>
          </a:p>
        </p:txBody>
      </p:sp>
      <p:sp>
        <p:nvSpPr>
          <p:cNvPr id="91" name="圆角矩形 90"/>
          <p:cNvSpPr/>
          <p:nvPr/>
        </p:nvSpPr>
        <p:spPr>
          <a:xfrm>
            <a:off x="10374124" y="2465727"/>
            <a:ext cx="878081" cy="578734"/>
          </a:xfrm>
          <a:prstGeom prst="roundRect">
            <a:avLst/>
          </a:prstGeom>
          <a:solidFill>
            <a:srgbClr val="7030A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e</a:t>
            </a:r>
            <a:r>
              <a:rPr kumimoji="1" lang="zh-CN" altLang="en-US" dirty="0"/>
              <a:t>认证</a:t>
            </a:r>
            <a:endParaRPr kumimoji="1" lang="zh-CN" altLang="en-US" dirty="0"/>
          </a:p>
        </p:txBody>
      </p:sp>
      <p:sp>
        <p:nvSpPr>
          <p:cNvPr id="92" name="圆角矩形 91"/>
          <p:cNvSpPr/>
          <p:nvPr/>
        </p:nvSpPr>
        <p:spPr>
          <a:xfrm>
            <a:off x="8167213" y="1581211"/>
            <a:ext cx="878081" cy="578734"/>
          </a:xfrm>
          <a:prstGeom prst="roundRect">
            <a:avLst/>
          </a:prstGeom>
          <a:solidFill>
            <a:srgbClr val="28CAA3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CRM</a:t>
            </a:r>
            <a:endParaRPr kumimoji="1" lang="zh-CN" altLang="en-US" dirty="0"/>
          </a:p>
        </p:txBody>
      </p:sp>
      <p:sp>
        <p:nvSpPr>
          <p:cNvPr id="93" name="圆角矩形 92"/>
          <p:cNvSpPr/>
          <p:nvPr/>
        </p:nvSpPr>
        <p:spPr>
          <a:xfrm>
            <a:off x="9266165" y="1581211"/>
            <a:ext cx="878081" cy="57873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HRP</a:t>
            </a:r>
            <a:endParaRPr kumimoji="1" lang="zh-CN" altLang="en-US" dirty="0"/>
          </a:p>
        </p:txBody>
      </p:sp>
      <p:sp>
        <p:nvSpPr>
          <p:cNvPr id="94" name="圆角矩形 93"/>
          <p:cNvSpPr/>
          <p:nvPr/>
        </p:nvSpPr>
        <p:spPr>
          <a:xfrm>
            <a:off x="10374124" y="1581211"/>
            <a:ext cx="878081" cy="578734"/>
          </a:xfrm>
          <a:prstGeom prst="roundRect">
            <a:avLst/>
          </a:prstGeom>
          <a:solidFill>
            <a:srgbClr val="D883FF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ERP</a:t>
            </a:r>
            <a:endParaRPr kumimoji="1" lang="zh-CN" altLang="en-US" dirty="0"/>
          </a:p>
        </p:txBody>
      </p:sp>
      <p:sp>
        <p:nvSpPr>
          <p:cNvPr id="95" name="圆角矩形 94"/>
          <p:cNvSpPr/>
          <p:nvPr/>
        </p:nvSpPr>
        <p:spPr>
          <a:xfrm>
            <a:off x="671322" y="5392861"/>
            <a:ext cx="10833912" cy="612197"/>
          </a:xfrm>
          <a:prstGeom prst="roundRect">
            <a:avLst>
              <a:gd name="adj" fmla="val 4000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</a:rPr>
              <a:t>探码科技</a:t>
            </a:r>
            <a:r>
              <a:rPr kumimoji="1" lang="en-US" altLang="zh-CN" dirty="0">
                <a:solidFill>
                  <a:schemeClr val="bg1"/>
                </a:solidFill>
              </a:rPr>
              <a:t>-PaaS</a:t>
            </a:r>
            <a:r>
              <a:rPr kumimoji="1" lang="zh-CN" altLang="en-US" dirty="0">
                <a:solidFill>
                  <a:schemeClr val="bg1"/>
                </a:solidFill>
              </a:rPr>
              <a:t>技术层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59748" y="471085"/>
            <a:ext cx="1441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SaaS</a:t>
            </a:r>
            <a:r>
              <a:rPr kumimoji="1" lang="zh-CN" altLang="en-US" dirty="0"/>
              <a:t>层架构</a:t>
            </a:r>
            <a:endParaRPr kumimoji="1" lang="zh-CN" altLang="en-US"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圆角矩形 52"/>
          <p:cNvSpPr/>
          <p:nvPr/>
        </p:nvSpPr>
        <p:spPr>
          <a:xfrm>
            <a:off x="1297811" y="3426743"/>
            <a:ext cx="6004546" cy="656274"/>
          </a:xfrm>
          <a:prstGeom prst="roundRect">
            <a:avLst>
              <a:gd name="adj" fmla="val 4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b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配置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4" name="圆角矩形 83"/>
          <p:cNvSpPr/>
          <p:nvPr/>
        </p:nvSpPr>
        <p:spPr>
          <a:xfrm>
            <a:off x="659749" y="697695"/>
            <a:ext cx="500547" cy="3395123"/>
          </a:xfrm>
          <a:prstGeom prst="roundRect">
            <a:avLst>
              <a:gd name="adj" fmla="val 4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b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个人控制中心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7444486" y="697696"/>
            <a:ext cx="4049173" cy="3363287"/>
          </a:xfrm>
          <a:prstGeom prst="roundRect">
            <a:avLst>
              <a:gd name="adj" fmla="val 4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生活服务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59748" y="4256594"/>
            <a:ext cx="8350821" cy="974203"/>
          </a:xfrm>
          <a:prstGeom prst="roundRect">
            <a:avLst>
              <a:gd name="adj" fmla="val 4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b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系统</a:t>
            </a:r>
            <a:endParaRPr kumimoji="1"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中心</a:t>
            </a:r>
            <a:endParaRPr kumimoji="1"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5988936" y="4479928"/>
            <a:ext cx="1435261" cy="578734"/>
          </a:xfrm>
          <a:prstGeom prst="roundRect">
            <a:avLst/>
          </a:prstGeom>
          <a:solidFill>
            <a:srgbClr val="3B3026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用户认证</a:t>
            </a:r>
            <a:endParaRPr kumimoji="1" lang="zh-CN" altLang="en-US" dirty="0"/>
          </a:p>
        </p:txBody>
      </p:sp>
      <p:sp>
        <p:nvSpPr>
          <p:cNvPr id="29" name="圆角矩形 28"/>
          <p:cNvSpPr/>
          <p:nvPr/>
        </p:nvSpPr>
        <p:spPr>
          <a:xfrm>
            <a:off x="4469445" y="4479928"/>
            <a:ext cx="1435261" cy="578734"/>
          </a:xfrm>
          <a:prstGeom prst="roundRect">
            <a:avLst/>
          </a:prstGeom>
          <a:solidFill>
            <a:srgbClr val="3B3026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角色权限</a:t>
            </a:r>
            <a:endParaRPr kumimoji="1" lang="zh-CN" altLang="en-US" dirty="0"/>
          </a:p>
        </p:txBody>
      </p:sp>
      <p:sp>
        <p:nvSpPr>
          <p:cNvPr id="30" name="圆角矩形 29"/>
          <p:cNvSpPr/>
          <p:nvPr/>
        </p:nvSpPr>
        <p:spPr>
          <a:xfrm>
            <a:off x="2949954" y="4479928"/>
            <a:ext cx="1435261" cy="578734"/>
          </a:xfrm>
          <a:prstGeom prst="roundRect">
            <a:avLst/>
          </a:prstGeom>
          <a:solidFill>
            <a:srgbClr val="3B3026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用户管理</a:t>
            </a:r>
            <a:endParaRPr kumimoji="1" lang="zh-CN" altLang="en-US" dirty="0"/>
          </a:p>
        </p:txBody>
      </p:sp>
      <p:sp>
        <p:nvSpPr>
          <p:cNvPr id="31" name="圆角矩形 30"/>
          <p:cNvSpPr/>
          <p:nvPr/>
        </p:nvSpPr>
        <p:spPr>
          <a:xfrm>
            <a:off x="7508428" y="4479928"/>
            <a:ext cx="1284185" cy="578734"/>
          </a:xfrm>
          <a:prstGeom prst="roundRect">
            <a:avLst/>
          </a:prstGeom>
          <a:solidFill>
            <a:srgbClr val="3B3026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应用授权</a:t>
            </a:r>
            <a:endParaRPr kumimoji="1" lang="zh-CN" altLang="en-US" dirty="0"/>
          </a:p>
        </p:txBody>
      </p:sp>
      <p:sp>
        <p:nvSpPr>
          <p:cNvPr id="32" name="圆角矩形 31"/>
          <p:cNvSpPr/>
          <p:nvPr/>
        </p:nvSpPr>
        <p:spPr>
          <a:xfrm>
            <a:off x="1430463" y="4479928"/>
            <a:ext cx="1435261" cy="578734"/>
          </a:xfrm>
          <a:prstGeom prst="roundRect">
            <a:avLst/>
          </a:prstGeom>
          <a:solidFill>
            <a:srgbClr val="3B3026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系统配置</a:t>
            </a:r>
            <a:endParaRPr kumimoji="1" lang="zh-CN" altLang="en-US" dirty="0"/>
          </a:p>
        </p:txBody>
      </p:sp>
      <p:sp>
        <p:nvSpPr>
          <p:cNvPr id="37" name="圆角矩形 36"/>
          <p:cNvSpPr/>
          <p:nvPr/>
        </p:nvSpPr>
        <p:spPr>
          <a:xfrm>
            <a:off x="4567698" y="3510016"/>
            <a:ext cx="1268976" cy="507882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日志管理</a:t>
            </a:r>
            <a:endParaRPr kumimoji="1" lang="zh-CN" altLang="en-US" dirty="0"/>
          </a:p>
        </p:txBody>
      </p:sp>
      <p:sp>
        <p:nvSpPr>
          <p:cNvPr id="38" name="圆角矩形 37"/>
          <p:cNvSpPr/>
          <p:nvPr/>
        </p:nvSpPr>
        <p:spPr>
          <a:xfrm>
            <a:off x="5929082" y="3510016"/>
            <a:ext cx="1244545" cy="507882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消息中心</a:t>
            </a:r>
            <a:endParaRPr kumimoji="1" lang="zh-CN" altLang="en-US" dirty="0"/>
          </a:p>
        </p:txBody>
      </p:sp>
      <p:sp>
        <p:nvSpPr>
          <p:cNvPr id="39" name="圆角矩形 38"/>
          <p:cNvSpPr/>
          <p:nvPr/>
        </p:nvSpPr>
        <p:spPr>
          <a:xfrm>
            <a:off x="3198561" y="3510016"/>
            <a:ext cx="1276728" cy="507882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广告</a:t>
            </a:r>
            <a:r>
              <a:rPr kumimoji="1" lang="en-US" altLang="zh-CN" dirty="0"/>
              <a:t>/</a:t>
            </a:r>
            <a:r>
              <a:rPr kumimoji="1" lang="zh-CN" altLang="en-US" dirty="0"/>
              <a:t>订阅</a:t>
            </a:r>
            <a:endParaRPr kumimoji="1" lang="zh-CN" altLang="en-US" dirty="0"/>
          </a:p>
        </p:txBody>
      </p:sp>
      <p:sp>
        <p:nvSpPr>
          <p:cNvPr id="40" name="圆角矩形 39"/>
          <p:cNvSpPr/>
          <p:nvPr/>
        </p:nvSpPr>
        <p:spPr>
          <a:xfrm>
            <a:off x="1738908" y="3510016"/>
            <a:ext cx="1367244" cy="507882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帮助中心</a:t>
            </a:r>
            <a:endParaRPr kumimoji="1" lang="zh-CN" altLang="en-US" dirty="0"/>
          </a:p>
        </p:txBody>
      </p:sp>
      <p:sp>
        <p:nvSpPr>
          <p:cNvPr id="63" name="圆角矩形 62"/>
          <p:cNvSpPr/>
          <p:nvPr/>
        </p:nvSpPr>
        <p:spPr>
          <a:xfrm>
            <a:off x="7530163" y="2557830"/>
            <a:ext cx="1220240" cy="578734"/>
          </a:xfrm>
          <a:prstGeom prst="roundRect">
            <a:avLst/>
          </a:prstGeom>
          <a:solidFill>
            <a:srgbClr val="FF40FF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居家维修</a:t>
            </a:r>
            <a:endParaRPr kumimoji="1" lang="zh-CN" altLang="en-US" dirty="0"/>
          </a:p>
        </p:txBody>
      </p:sp>
      <p:sp>
        <p:nvSpPr>
          <p:cNvPr id="67" name="圆角矩形 66"/>
          <p:cNvSpPr/>
          <p:nvPr/>
        </p:nvSpPr>
        <p:spPr>
          <a:xfrm>
            <a:off x="1297810" y="697696"/>
            <a:ext cx="2935824" cy="2632679"/>
          </a:xfrm>
          <a:prstGeom prst="roundRect">
            <a:avLst>
              <a:gd name="adj" fmla="val 4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物联网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5" name="圆角矩形 74"/>
          <p:cNvSpPr/>
          <p:nvPr/>
        </p:nvSpPr>
        <p:spPr>
          <a:xfrm>
            <a:off x="1401417" y="1840376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远程监控</a:t>
            </a:r>
            <a:endParaRPr kumimoji="1" lang="zh-CN" altLang="en-US" dirty="0"/>
          </a:p>
        </p:txBody>
      </p:sp>
      <p:sp>
        <p:nvSpPr>
          <p:cNvPr id="76" name="圆角矩形 75"/>
          <p:cNvSpPr/>
          <p:nvPr/>
        </p:nvSpPr>
        <p:spPr>
          <a:xfrm>
            <a:off x="2798742" y="1840376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可视对讲</a:t>
            </a:r>
            <a:endParaRPr kumimoji="1" lang="zh-CN" altLang="en-US" dirty="0"/>
          </a:p>
        </p:txBody>
      </p:sp>
      <p:sp>
        <p:nvSpPr>
          <p:cNvPr id="77" name="圆角矩形 76"/>
          <p:cNvSpPr/>
          <p:nvPr/>
        </p:nvSpPr>
        <p:spPr>
          <a:xfrm>
            <a:off x="1401417" y="2515478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智能停车</a:t>
            </a:r>
            <a:endParaRPr kumimoji="1" lang="zh-CN" altLang="en-US" dirty="0"/>
          </a:p>
        </p:txBody>
      </p:sp>
      <p:sp>
        <p:nvSpPr>
          <p:cNvPr id="78" name="圆角矩形 77"/>
          <p:cNvSpPr/>
          <p:nvPr/>
        </p:nvSpPr>
        <p:spPr>
          <a:xfrm>
            <a:off x="2798742" y="2515478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智慧家居</a:t>
            </a:r>
            <a:endParaRPr kumimoji="1" lang="zh-CN" altLang="en-US" dirty="0"/>
          </a:p>
        </p:txBody>
      </p:sp>
      <p:sp>
        <p:nvSpPr>
          <p:cNvPr id="85" name="圆角矩形 84"/>
          <p:cNvSpPr/>
          <p:nvPr/>
        </p:nvSpPr>
        <p:spPr>
          <a:xfrm>
            <a:off x="9144950" y="4248878"/>
            <a:ext cx="2348709" cy="981919"/>
          </a:xfrm>
          <a:prstGeom prst="roundRect">
            <a:avLst>
              <a:gd name="adj" fmla="val 4000"/>
            </a:avLst>
          </a:prstGeom>
          <a:solidFill>
            <a:srgbClr val="A848F3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bg1">
                    <a:lumMod val="95000"/>
                  </a:schemeClr>
                </a:solidFill>
              </a:rPr>
              <a:t>API</a:t>
            </a:r>
            <a:r>
              <a:rPr kumimoji="1" lang="zh-CN" altLang="en-US" dirty="0">
                <a:solidFill>
                  <a:schemeClr val="bg1">
                    <a:lumMod val="95000"/>
                  </a:schemeClr>
                </a:solidFill>
              </a:rPr>
              <a:t>接口</a:t>
            </a:r>
            <a:endParaRPr kumimoji="1"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7" name="圆角矩形 86"/>
          <p:cNvSpPr/>
          <p:nvPr/>
        </p:nvSpPr>
        <p:spPr>
          <a:xfrm>
            <a:off x="8892533" y="2569405"/>
            <a:ext cx="1184247" cy="578734"/>
          </a:xfrm>
          <a:prstGeom prst="roundRect">
            <a:avLst/>
          </a:prstGeom>
          <a:solidFill>
            <a:srgbClr val="AEB785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医院药店</a:t>
            </a:r>
            <a:endParaRPr kumimoji="1" lang="zh-CN" altLang="en-US" dirty="0"/>
          </a:p>
        </p:txBody>
      </p:sp>
      <p:sp>
        <p:nvSpPr>
          <p:cNvPr id="88" name="圆角矩形 87"/>
          <p:cNvSpPr/>
          <p:nvPr/>
        </p:nvSpPr>
        <p:spPr>
          <a:xfrm>
            <a:off x="10240817" y="2557830"/>
            <a:ext cx="1128247" cy="578734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回收</a:t>
            </a:r>
            <a:endParaRPr kumimoji="1" lang="zh-CN" altLang="en-US" dirty="0"/>
          </a:p>
        </p:txBody>
      </p:sp>
      <p:sp>
        <p:nvSpPr>
          <p:cNvPr id="89" name="圆角矩形 88"/>
          <p:cNvSpPr/>
          <p:nvPr/>
        </p:nvSpPr>
        <p:spPr>
          <a:xfrm>
            <a:off x="7530163" y="1853042"/>
            <a:ext cx="1220240" cy="578734"/>
          </a:xfrm>
          <a:prstGeom prst="roundRect">
            <a:avLst/>
          </a:prstGeom>
          <a:solidFill>
            <a:srgbClr val="FF93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周边</a:t>
            </a:r>
            <a:r>
              <a:rPr kumimoji="1" lang="en-US" altLang="zh-CN" dirty="0"/>
              <a:t>O2O</a:t>
            </a:r>
            <a:endParaRPr kumimoji="1" lang="zh-CN" altLang="en-US" dirty="0"/>
          </a:p>
        </p:txBody>
      </p:sp>
      <p:sp>
        <p:nvSpPr>
          <p:cNvPr id="90" name="圆角矩形 89"/>
          <p:cNvSpPr/>
          <p:nvPr/>
        </p:nvSpPr>
        <p:spPr>
          <a:xfrm>
            <a:off x="8892533" y="1864617"/>
            <a:ext cx="1195823" cy="578734"/>
          </a:xfrm>
          <a:prstGeom prst="roundRect">
            <a:avLst/>
          </a:prstGeom>
          <a:solidFill>
            <a:srgbClr val="00B0F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菜市场</a:t>
            </a:r>
            <a:endParaRPr kumimoji="1" lang="zh-CN" altLang="en-US" dirty="0"/>
          </a:p>
        </p:txBody>
      </p:sp>
      <p:sp>
        <p:nvSpPr>
          <p:cNvPr id="91" name="圆角矩形 90"/>
          <p:cNvSpPr/>
          <p:nvPr/>
        </p:nvSpPr>
        <p:spPr>
          <a:xfrm>
            <a:off x="10240817" y="1853042"/>
            <a:ext cx="1128247" cy="578734"/>
          </a:xfrm>
          <a:prstGeom prst="roundRect">
            <a:avLst/>
          </a:prstGeom>
          <a:solidFill>
            <a:srgbClr val="7030A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便利店</a:t>
            </a:r>
            <a:endParaRPr kumimoji="1" lang="zh-CN" altLang="en-US" dirty="0"/>
          </a:p>
        </p:txBody>
      </p:sp>
      <p:sp>
        <p:nvSpPr>
          <p:cNvPr id="92" name="圆角矩形 91"/>
          <p:cNvSpPr/>
          <p:nvPr/>
        </p:nvSpPr>
        <p:spPr>
          <a:xfrm>
            <a:off x="7530163" y="1148254"/>
            <a:ext cx="1220251" cy="578734"/>
          </a:xfrm>
          <a:prstGeom prst="roundRect">
            <a:avLst/>
          </a:prstGeom>
          <a:solidFill>
            <a:srgbClr val="28CAA3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房屋租赁</a:t>
            </a:r>
            <a:endParaRPr kumimoji="1" lang="zh-CN" altLang="en-US" dirty="0"/>
          </a:p>
        </p:txBody>
      </p:sp>
      <p:sp>
        <p:nvSpPr>
          <p:cNvPr id="93" name="圆角矩形 92"/>
          <p:cNvSpPr/>
          <p:nvPr/>
        </p:nvSpPr>
        <p:spPr>
          <a:xfrm>
            <a:off x="8892533" y="1159829"/>
            <a:ext cx="1184247" cy="57873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送水上门</a:t>
            </a:r>
            <a:endParaRPr kumimoji="1" lang="zh-CN" altLang="en-US" dirty="0"/>
          </a:p>
        </p:txBody>
      </p:sp>
      <p:sp>
        <p:nvSpPr>
          <p:cNvPr id="94" name="圆角矩形 93"/>
          <p:cNvSpPr/>
          <p:nvPr/>
        </p:nvSpPr>
        <p:spPr>
          <a:xfrm>
            <a:off x="10240817" y="1148254"/>
            <a:ext cx="1160246" cy="578734"/>
          </a:xfrm>
          <a:prstGeom prst="roundRect">
            <a:avLst/>
          </a:prstGeom>
          <a:solidFill>
            <a:srgbClr val="D883FF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家政服务</a:t>
            </a:r>
            <a:endParaRPr kumimoji="1" lang="zh-CN" altLang="en-US" dirty="0"/>
          </a:p>
        </p:txBody>
      </p:sp>
      <p:sp>
        <p:nvSpPr>
          <p:cNvPr id="95" name="圆角矩形 94"/>
          <p:cNvSpPr/>
          <p:nvPr/>
        </p:nvSpPr>
        <p:spPr>
          <a:xfrm>
            <a:off x="671322" y="5392861"/>
            <a:ext cx="10833912" cy="612197"/>
          </a:xfrm>
          <a:prstGeom prst="roundRect">
            <a:avLst>
              <a:gd name="adj" fmla="val 4000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</a:rPr>
              <a:t>探码科技</a:t>
            </a:r>
            <a:r>
              <a:rPr kumimoji="1" lang="en-US" altLang="zh-CN" dirty="0">
                <a:solidFill>
                  <a:schemeClr val="bg1"/>
                </a:solidFill>
              </a:rPr>
              <a:t>-PaaS</a:t>
            </a:r>
            <a:r>
              <a:rPr kumimoji="1" lang="zh-CN" altLang="en-US" dirty="0">
                <a:solidFill>
                  <a:schemeClr val="bg1"/>
                </a:solidFill>
              </a:rPr>
              <a:t>技术层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0340" y="216696"/>
            <a:ext cx="3288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SaaS</a:t>
            </a:r>
            <a:r>
              <a:rPr kumimoji="1" lang="zh-CN" altLang="en-US" dirty="0"/>
              <a:t>架构：智慧社区解决方案</a:t>
            </a:r>
            <a:endParaRPr kumimoji="1" lang="zh-CN" altLang="en-US" dirty="0"/>
          </a:p>
        </p:txBody>
      </p:sp>
      <p:sp>
        <p:nvSpPr>
          <p:cNvPr id="41" name="圆角矩形 40"/>
          <p:cNvSpPr/>
          <p:nvPr/>
        </p:nvSpPr>
        <p:spPr>
          <a:xfrm>
            <a:off x="1386225" y="1148254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一键开门</a:t>
            </a:r>
            <a:endParaRPr kumimoji="1" lang="zh-CN" altLang="en-US" dirty="0"/>
          </a:p>
        </p:txBody>
      </p:sp>
      <p:sp>
        <p:nvSpPr>
          <p:cNvPr id="42" name="圆角矩形 41"/>
          <p:cNvSpPr/>
          <p:nvPr/>
        </p:nvSpPr>
        <p:spPr>
          <a:xfrm>
            <a:off x="2783550" y="1148254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智能安防</a:t>
            </a:r>
            <a:endParaRPr kumimoji="1" lang="zh-CN" altLang="en-US" dirty="0"/>
          </a:p>
        </p:txBody>
      </p:sp>
      <p:sp>
        <p:nvSpPr>
          <p:cNvPr id="43" name="圆角矩形 42"/>
          <p:cNvSpPr/>
          <p:nvPr/>
        </p:nvSpPr>
        <p:spPr>
          <a:xfrm>
            <a:off x="4371148" y="697696"/>
            <a:ext cx="2935824" cy="2632679"/>
          </a:xfrm>
          <a:prstGeom prst="roundRect">
            <a:avLst>
              <a:gd name="adj" fmla="val 4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智慧物管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4471623" y="1840376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社区交流</a:t>
            </a:r>
            <a:endParaRPr kumimoji="1" lang="zh-CN" altLang="en-US" dirty="0"/>
          </a:p>
        </p:txBody>
      </p:sp>
      <p:sp>
        <p:nvSpPr>
          <p:cNvPr id="45" name="圆角矩形 44"/>
          <p:cNvSpPr/>
          <p:nvPr/>
        </p:nvSpPr>
        <p:spPr>
          <a:xfrm>
            <a:off x="5868948" y="1840376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投诉建议</a:t>
            </a:r>
            <a:endParaRPr kumimoji="1" lang="zh-CN" altLang="en-US" dirty="0"/>
          </a:p>
        </p:txBody>
      </p:sp>
      <p:sp>
        <p:nvSpPr>
          <p:cNvPr id="46" name="圆角矩形 45"/>
          <p:cNvSpPr/>
          <p:nvPr/>
        </p:nvSpPr>
        <p:spPr>
          <a:xfrm>
            <a:off x="4471623" y="2515478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访客管理</a:t>
            </a:r>
            <a:endParaRPr kumimoji="1" lang="zh-CN" altLang="en-US" dirty="0"/>
          </a:p>
        </p:txBody>
      </p:sp>
      <p:sp>
        <p:nvSpPr>
          <p:cNvPr id="47" name="圆角矩形 46"/>
          <p:cNvSpPr/>
          <p:nvPr/>
        </p:nvSpPr>
        <p:spPr>
          <a:xfrm>
            <a:off x="5868948" y="2515478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管家服务</a:t>
            </a:r>
            <a:endParaRPr kumimoji="1" lang="zh-CN" altLang="en-US" dirty="0"/>
          </a:p>
        </p:txBody>
      </p:sp>
      <p:sp>
        <p:nvSpPr>
          <p:cNvPr id="48" name="圆角矩形 47"/>
          <p:cNvSpPr/>
          <p:nvPr/>
        </p:nvSpPr>
        <p:spPr>
          <a:xfrm>
            <a:off x="4456431" y="1148254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在线缴费</a:t>
            </a:r>
            <a:endParaRPr kumimoji="1" lang="zh-CN" altLang="en-US" dirty="0"/>
          </a:p>
        </p:txBody>
      </p:sp>
      <p:sp>
        <p:nvSpPr>
          <p:cNvPr id="49" name="圆角矩形 48"/>
          <p:cNvSpPr/>
          <p:nvPr/>
        </p:nvSpPr>
        <p:spPr>
          <a:xfrm>
            <a:off x="5853756" y="1148254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在线报修</a:t>
            </a:r>
            <a:endParaRPr kumimoji="1" lang="zh-CN" altLang="en-US" dirty="0"/>
          </a:p>
        </p:txBody>
      </p:sp>
      <p:sp>
        <p:nvSpPr>
          <p:cNvPr id="50" name="圆角矩形 49"/>
          <p:cNvSpPr/>
          <p:nvPr/>
        </p:nvSpPr>
        <p:spPr>
          <a:xfrm>
            <a:off x="7530163" y="3262618"/>
            <a:ext cx="1220240" cy="578734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消防环卫</a:t>
            </a:r>
            <a:endParaRPr kumimoji="1" lang="zh-CN" altLang="en-US" dirty="0"/>
          </a:p>
        </p:txBody>
      </p:sp>
      <p:sp>
        <p:nvSpPr>
          <p:cNvPr id="51" name="圆角矩形 50"/>
          <p:cNvSpPr/>
          <p:nvPr/>
        </p:nvSpPr>
        <p:spPr>
          <a:xfrm>
            <a:off x="8892533" y="3274193"/>
            <a:ext cx="1220240" cy="57873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街道居委</a:t>
            </a:r>
            <a:endParaRPr kumimoji="1" lang="zh-CN" altLang="en-US" dirty="0"/>
          </a:p>
        </p:txBody>
      </p:sp>
      <p:sp>
        <p:nvSpPr>
          <p:cNvPr id="52" name="圆角矩形 51"/>
          <p:cNvSpPr/>
          <p:nvPr/>
        </p:nvSpPr>
        <p:spPr>
          <a:xfrm>
            <a:off x="10240817" y="3262618"/>
            <a:ext cx="1220240" cy="57873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教育培训</a:t>
            </a:r>
            <a:endParaRPr kumimoji="1" lang="zh-CN" altLang="en-US"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圆角矩形 52"/>
          <p:cNvSpPr/>
          <p:nvPr/>
        </p:nvSpPr>
        <p:spPr>
          <a:xfrm>
            <a:off x="1297811" y="3426743"/>
            <a:ext cx="6004546" cy="656274"/>
          </a:xfrm>
          <a:prstGeom prst="roundRect">
            <a:avLst>
              <a:gd name="adj" fmla="val 4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b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配置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4" name="圆角矩形 83"/>
          <p:cNvSpPr/>
          <p:nvPr/>
        </p:nvSpPr>
        <p:spPr>
          <a:xfrm>
            <a:off x="659749" y="697695"/>
            <a:ext cx="500547" cy="3395123"/>
          </a:xfrm>
          <a:prstGeom prst="roundRect">
            <a:avLst>
              <a:gd name="adj" fmla="val 4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b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CC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控制中心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7444486" y="697696"/>
            <a:ext cx="4049173" cy="3363287"/>
          </a:xfrm>
          <a:prstGeom prst="roundRect">
            <a:avLst>
              <a:gd name="adj" fmla="val 4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电商营销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59748" y="4256594"/>
            <a:ext cx="8350821" cy="974203"/>
          </a:xfrm>
          <a:prstGeom prst="roundRect">
            <a:avLst>
              <a:gd name="adj" fmla="val 4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b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系统</a:t>
            </a:r>
            <a:endParaRPr kumimoji="1"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中心</a:t>
            </a:r>
            <a:endParaRPr kumimoji="1"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5988936" y="4479928"/>
            <a:ext cx="1435261" cy="578734"/>
          </a:xfrm>
          <a:prstGeom prst="roundRect">
            <a:avLst/>
          </a:prstGeom>
          <a:solidFill>
            <a:srgbClr val="3B3026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用户认证</a:t>
            </a:r>
            <a:endParaRPr kumimoji="1" lang="zh-CN" altLang="en-US" dirty="0"/>
          </a:p>
        </p:txBody>
      </p:sp>
      <p:sp>
        <p:nvSpPr>
          <p:cNvPr id="29" name="圆角矩形 28"/>
          <p:cNvSpPr/>
          <p:nvPr/>
        </p:nvSpPr>
        <p:spPr>
          <a:xfrm>
            <a:off x="4469445" y="4479928"/>
            <a:ext cx="1435261" cy="578734"/>
          </a:xfrm>
          <a:prstGeom prst="roundRect">
            <a:avLst/>
          </a:prstGeom>
          <a:solidFill>
            <a:srgbClr val="3B3026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角色权限</a:t>
            </a:r>
            <a:endParaRPr kumimoji="1" lang="zh-CN" altLang="en-US" dirty="0"/>
          </a:p>
        </p:txBody>
      </p:sp>
      <p:sp>
        <p:nvSpPr>
          <p:cNvPr id="30" name="圆角矩形 29"/>
          <p:cNvSpPr/>
          <p:nvPr/>
        </p:nvSpPr>
        <p:spPr>
          <a:xfrm>
            <a:off x="2949954" y="4479928"/>
            <a:ext cx="1435261" cy="578734"/>
          </a:xfrm>
          <a:prstGeom prst="roundRect">
            <a:avLst/>
          </a:prstGeom>
          <a:solidFill>
            <a:srgbClr val="3B3026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用户管理</a:t>
            </a:r>
            <a:endParaRPr kumimoji="1" lang="zh-CN" altLang="en-US" dirty="0"/>
          </a:p>
        </p:txBody>
      </p:sp>
      <p:sp>
        <p:nvSpPr>
          <p:cNvPr id="31" name="圆角矩形 30"/>
          <p:cNvSpPr/>
          <p:nvPr/>
        </p:nvSpPr>
        <p:spPr>
          <a:xfrm>
            <a:off x="7508428" y="4479928"/>
            <a:ext cx="1284185" cy="578734"/>
          </a:xfrm>
          <a:prstGeom prst="roundRect">
            <a:avLst/>
          </a:prstGeom>
          <a:solidFill>
            <a:srgbClr val="3B3026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应用授权</a:t>
            </a:r>
            <a:endParaRPr kumimoji="1" lang="zh-CN" altLang="en-US" dirty="0"/>
          </a:p>
        </p:txBody>
      </p:sp>
      <p:sp>
        <p:nvSpPr>
          <p:cNvPr id="32" name="圆角矩形 31"/>
          <p:cNvSpPr/>
          <p:nvPr/>
        </p:nvSpPr>
        <p:spPr>
          <a:xfrm>
            <a:off x="1430463" y="4479928"/>
            <a:ext cx="1435261" cy="578734"/>
          </a:xfrm>
          <a:prstGeom prst="roundRect">
            <a:avLst/>
          </a:prstGeom>
          <a:solidFill>
            <a:srgbClr val="3B3026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系统配置</a:t>
            </a:r>
            <a:endParaRPr kumimoji="1" lang="zh-CN" altLang="en-US" dirty="0"/>
          </a:p>
        </p:txBody>
      </p:sp>
      <p:sp>
        <p:nvSpPr>
          <p:cNvPr id="37" name="圆角矩形 36"/>
          <p:cNvSpPr/>
          <p:nvPr/>
        </p:nvSpPr>
        <p:spPr>
          <a:xfrm>
            <a:off x="4567698" y="3510016"/>
            <a:ext cx="1268976" cy="507882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日志管理</a:t>
            </a:r>
            <a:endParaRPr kumimoji="1" lang="zh-CN" altLang="en-US" dirty="0"/>
          </a:p>
        </p:txBody>
      </p:sp>
      <p:sp>
        <p:nvSpPr>
          <p:cNvPr id="38" name="圆角矩形 37"/>
          <p:cNvSpPr/>
          <p:nvPr/>
        </p:nvSpPr>
        <p:spPr>
          <a:xfrm>
            <a:off x="5929082" y="3510016"/>
            <a:ext cx="1244545" cy="507882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消息中心</a:t>
            </a:r>
            <a:endParaRPr kumimoji="1" lang="zh-CN" altLang="en-US" dirty="0"/>
          </a:p>
        </p:txBody>
      </p:sp>
      <p:sp>
        <p:nvSpPr>
          <p:cNvPr id="39" name="圆角矩形 38"/>
          <p:cNvSpPr/>
          <p:nvPr/>
        </p:nvSpPr>
        <p:spPr>
          <a:xfrm>
            <a:off x="3198561" y="3510016"/>
            <a:ext cx="1276728" cy="507882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广告</a:t>
            </a:r>
            <a:r>
              <a:rPr kumimoji="1" lang="en-US" altLang="zh-CN" dirty="0"/>
              <a:t>/</a:t>
            </a:r>
            <a:r>
              <a:rPr kumimoji="1" lang="zh-CN" altLang="en-US" dirty="0"/>
              <a:t>订阅</a:t>
            </a:r>
            <a:endParaRPr kumimoji="1" lang="zh-CN" altLang="en-US" dirty="0"/>
          </a:p>
        </p:txBody>
      </p:sp>
      <p:sp>
        <p:nvSpPr>
          <p:cNvPr id="40" name="圆角矩形 39"/>
          <p:cNvSpPr/>
          <p:nvPr/>
        </p:nvSpPr>
        <p:spPr>
          <a:xfrm>
            <a:off x="1738908" y="3510016"/>
            <a:ext cx="1367244" cy="507882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帮助中心</a:t>
            </a:r>
            <a:endParaRPr kumimoji="1" lang="zh-CN" altLang="en-US" dirty="0"/>
          </a:p>
        </p:txBody>
      </p:sp>
      <p:sp>
        <p:nvSpPr>
          <p:cNvPr id="63" name="圆角矩形 62"/>
          <p:cNvSpPr/>
          <p:nvPr/>
        </p:nvSpPr>
        <p:spPr>
          <a:xfrm>
            <a:off x="7530163" y="2557830"/>
            <a:ext cx="1220240" cy="578734"/>
          </a:xfrm>
          <a:prstGeom prst="roundRect">
            <a:avLst/>
          </a:prstGeom>
          <a:solidFill>
            <a:srgbClr val="FF40FF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社群</a:t>
            </a:r>
            <a:endParaRPr kumimoji="1" lang="zh-CN" altLang="en-US" dirty="0"/>
          </a:p>
        </p:txBody>
      </p:sp>
      <p:sp>
        <p:nvSpPr>
          <p:cNvPr id="67" name="圆角矩形 66"/>
          <p:cNvSpPr/>
          <p:nvPr/>
        </p:nvSpPr>
        <p:spPr>
          <a:xfrm>
            <a:off x="1297810" y="697696"/>
            <a:ext cx="2935824" cy="2632679"/>
          </a:xfrm>
          <a:prstGeom prst="roundRect">
            <a:avLst>
              <a:gd name="adj" fmla="val 4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电商管理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5" name="圆角矩形 74"/>
          <p:cNvSpPr/>
          <p:nvPr/>
        </p:nvSpPr>
        <p:spPr>
          <a:xfrm>
            <a:off x="1401417" y="1840376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CRM</a:t>
            </a:r>
            <a:endParaRPr kumimoji="1" lang="zh-CN" altLang="en-US" dirty="0"/>
          </a:p>
        </p:txBody>
      </p:sp>
      <p:sp>
        <p:nvSpPr>
          <p:cNvPr id="76" name="圆角矩形 75"/>
          <p:cNvSpPr/>
          <p:nvPr/>
        </p:nvSpPr>
        <p:spPr>
          <a:xfrm>
            <a:off x="2798742" y="1840376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物流管理</a:t>
            </a:r>
            <a:endParaRPr kumimoji="1" lang="zh-CN" altLang="en-US" dirty="0"/>
          </a:p>
        </p:txBody>
      </p:sp>
      <p:sp>
        <p:nvSpPr>
          <p:cNvPr id="77" name="圆角矩形 76"/>
          <p:cNvSpPr/>
          <p:nvPr/>
        </p:nvSpPr>
        <p:spPr>
          <a:xfrm>
            <a:off x="1401417" y="2515478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生产流程</a:t>
            </a:r>
            <a:endParaRPr kumimoji="1" lang="zh-CN" altLang="en-US" dirty="0"/>
          </a:p>
        </p:txBody>
      </p:sp>
      <p:sp>
        <p:nvSpPr>
          <p:cNvPr id="78" name="圆角矩形 77"/>
          <p:cNvSpPr/>
          <p:nvPr/>
        </p:nvSpPr>
        <p:spPr>
          <a:xfrm>
            <a:off x="2798742" y="2515478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售后服务</a:t>
            </a:r>
            <a:endParaRPr kumimoji="1" lang="zh-CN" altLang="en-US" dirty="0"/>
          </a:p>
        </p:txBody>
      </p:sp>
      <p:sp>
        <p:nvSpPr>
          <p:cNvPr id="85" name="圆角矩形 84"/>
          <p:cNvSpPr/>
          <p:nvPr/>
        </p:nvSpPr>
        <p:spPr>
          <a:xfrm>
            <a:off x="9144950" y="4248878"/>
            <a:ext cx="2348709" cy="981919"/>
          </a:xfrm>
          <a:prstGeom prst="roundRect">
            <a:avLst>
              <a:gd name="adj" fmla="val 4000"/>
            </a:avLst>
          </a:prstGeom>
          <a:solidFill>
            <a:srgbClr val="A848F3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bg1">
                    <a:lumMod val="95000"/>
                  </a:schemeClr>
                </a:solidFill>
              </a:rPr>
              <a:t>API</a:t>
            </a:r>
            <a:r>
              <a:rPr kumimoji="1" lang="zh-CN" altLang="en-US" dirty="0">
                <a:solidFill>
                  <a:schemeClr val="bg1">
                    <a:lumMod val="95000"/>
                  </a:schemeClr>
                </a:solidFill>
              </a:rPr>
              <a:t>接口层</a:t>
            </a:r>
            <a:endParaRPr kumimoji="1"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7" name="圆角矩形 86"/>
          <p:cNvSpPr/>
          <p:nvPr/>
        </p:nvSpPr>
        <p:spPr>
          <a:xfrm>
            <a:off x="8892533" y="2569405"/>
            <a:ext cx="1184247" cy="578734"/>
          </a:xfrm>
          <a:prstGeom prst="roundRect">
            <a:avLst/>
          </a:prstGeom>
          <a:solidFill>
            <a:srgbClr val="AEB785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分销</a:t>
            </a:r>
            <a:endParaRPr kumimoji="1" lang="zh-CN" altLang="en-US" dirty="0"/>
          </a:p>
        </p:txBody>
      </p:sp>
      <p:sp>
        <p:nvSpPr>
          <p:cNvPr id="88" name="圆角矩形 87"/>
          <p:cNvSpPr/>
          <p:nvPr/>
        </p:nvSpPr>
        <p:spPr>
          <a:xfrm>
            <a:off x="10240817" y="2557830"/>
            <a:ext cx="1128247" cy="578734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会员</a:t>
            </a:r>
            <a:endParaRPr kumimoji="1" lang="zh-CN" altLang="en-US" dirty="0"/>
          </a:p>
        </p:txBody>
      </p:sp>
      <p:sp>
        <p:nvSpPr>
          <p:cNvPr id="89" name="圆角矩形 88"/>
          <p:cNvSpPr/>
          <p:nvPr/>
        </p:nvSpPr>
        <p:spPr>
          <a:xfrm>
            <a:off x="7530163" y="1853042"/>
            <a:ext cx="1220240" cy="578734"/>
          </a:xfrm>
          <a:prstGeom prst="roundRect">
            <a:avLst/>
          </a:prstGeom>
          <a:solidFill>
            <a:srgbClr val="FF93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秒杀</a:t>
            </a:r>
            <a:endParaRPr kumimoji="1" lang="zh-CN" altLang="en-US" dirty="0"/>
          </a:p>
        </p:txBody>
      </p:sp>
      <p:sp>
        <p:nvSpPr>
          <p:cNvPr id="90" name="圆角矩形 89"/>
          <p:cNvSpPr/>
          <p:nvPr/>
        </p:nvSpPr>
        <p:spPr>
          <a:xfrm>
            <a:off x="8892533" y="1864617"/>
            <a:ext cx="1195823" cy="578734"/>
          </a:xfrm>
          <a:prstGeom prst="roundRect">
            <a:avLst/>
          </a:prstGeom>
          <a:solidFill>
            <a:srgbClr val="00B0F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预订</a:t>
            </a:r>
            <a:endParaRPr kumimoji="1" lang="zh-CN" altLang="en-US" dirty="0"/>
          </a:p>
        </p:txBody>
      </p:sp>
      <p:sp>
        <p:nvSpPr>
          <p:cNvPr id="91" name="圆角矩形 90"/>
          <p:cNvSpPr/>
          <p:nvPr/>
        </p:nvSpPr>
        <p:spPr>
          <a:xfrm>
            <a:off x="10240817" y="1853042"/>
            <a:ext cx="1128247" cy="578734"/>
          </a:xfrm>
          <a:prstGeom prst="roundRect">
            <a:avLst/>
          </a:prstGeom>
          <a:solidFill>
            <a:srgbClr val="7030A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众筹</a:t>
            </a:r>
            <a:endParaRPr kumimoji="1" lang="zh-CN" altLang="en-US" dirty="0"/>
          </a:p>
        </p:txBody>
      </p:sp>
      <p:sp>
        <p:nvSpPr>
          <p:cNvPr id="92" name="圆角矩形 91"/>
          <p:cNvSpPr/>
          <p:nvPr/>
        </p:nvSpPr>
        <p:spPr>
          <a:xfrm>
            <a:off x="7530163" y="1148254"/>
            <a:ext cx="1220251" cy="578734"/>
          </a:xfrm>
          <a:prstGeom prst="roundRect">
            <a:avLst/>
          </a:prstGeom>
          <a:solidFill>
            <a:srgbClr val="28CAA3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活动促销</a:t>
            </a:r>
            <a:endParaRPr kumimoji="1" lang="zh-CN" altLang="en-US" dirty="0"/>
          </a:p>
        </p:txBody>
      </p:sp>
      <p:sp>
        <p:nvSpPr>
          <p:cNvPr id="93" name="圆角矩形 92"/>
          <p:cNvSpPr/>
          <p:nvPr/>
        </p:nvSpPr>
        <p:spPr>
          <a:xfrm>
            <a:off x="8892533" y="1159829"/>
            <a:ext cx="1184247" cy="57873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拼团</a:t>
            </a:r>
            <a:endParaRPr kumimoji="1" lang="zh-CN" altLang="en-US" dirty="0"/>
          </a:p>
        </p:txBody>
      </p:sp>
      <p:sp>
        <p:nvSpPr>
          <p:cNvPr id="94" name="圆角矩形 93"/>
          <p:cNvSpPr/>
          <p:nvPr/>
        </p:nvSpPr>
        <p:spPr>
          <a:xfrm>
            <a:off x="10240817" y="1148254"/>
            <a:ext cx="1160246" cy="578734"/>
          </a:xfrm>
          <a:prstGeom prst="roundRect">
            <a:avLst/>
          </a:prstGeom>
          <a:solidFill>
            <a:srgbClr val="D883FF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团购</a:t>
            </a:r>
            <a:endParaRPr kumimoji="1" lang="zh-CN" altLang="en-US" dirty="0"/>
          </a:p>
        </p:txBody>
      </p:sp>
      <p:sp>
        <p:nvSpPr>
          <p:cNvPr id="95" name="圆角矩形 94"/>
          <p:cNvSpPr/>
          <p:nvPr/>
        </p:nvSpPr>
        <p:spPr>
          <a:xfrm>
            <a:off x="671322" y="5392861"/>
            <a:ext cx="10833912" cy="612197"/>
          </a:xfrm>
          <a:prstGeom prst="roundRect">
            <a:avLst>
              <a:gd name="adj" fmla="val 4000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</a:rPr>
              <a:t>探码科技</a:t>
            </a:r>
            <a:r>
              <a:rPr kumimoji="1" lang="en-US" altLang="zh-CN" dirty="0">
                <a:solidFill>
                  <a:schemeClr val="bg1"/>
                </a:solidFill>
              </a:rPr>
              <a:t>-PaaS</a:t>
            </a:r>
            <a:r>
              <a:rPr kumimoji="1" lang="zh-CN" altLang="en-US" dirty="0">
                <a:solidFill>
                  <a:schemeClr val="bg1"/>
                </a:solidFill>
              </a:rPr>
              <a:t>技术层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0340" y="216696"/>
            <a:ext cx="3698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TM-SaaS</a:t>
            </a:r>
            <a:r>
              <a:rPr kumimoji="1" lang="zh-CN" altLang="en-US" dirty="0"/>
              <a:t>系统：社群电商解决方案</a:t>
            </a:r>
            <a:endParaRPr kumimoji="1" lang="zh-CN" altLang="en-US" dirty="0"/>
          </a:p>
        </p:txBody>
      </p:sp>
      <p:sp>
        <p:nvSpPr>
          <p:cNvPr id="41" name="圆角矩形 40"/>
          <p:cNvSpPr/>
          <p:nvPr/>
        </p:nvSpPr>
        <p:spPr>
          <a:xfrm>
            <a:off x="1386225" y="1148254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进销存</a:t>
            </a:r>
            <a:endParaRPr kumimoji="1" lang="zh-CN" altLang="en-US" dirty="0"/>
          </a:p>
        </p:txBody>
      </p:sp>
      <p:sp>
        <p:nvSpPr>
          <p:cNvPr id="42" name="圆角矩形 41"/>
          <p:cNvSpPr/>
          <p:nvPr/>
        </p:nvSpPr>
        <p:spPr>
          <a:xfrm>
            <a:off x="2783550" y="1148254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订单管理</a:t>
            </a:r>
            <a:endParaRPr kumimoji="1" lang="zh-CN" altLang="en-US" dirty="0"/>
          </a:p>
        </p:txBody>
      </p:sp>
      <p:sp>
        <p:nvSpPr>
          <p:cNvPr id="43" name="圆角矩形 42"/>
          <p:cNvSpPr/>
          <p:nvPr/>
        </p:nvSpPr>
        <p:spPr>
          <a:xfrm>
            <a:off x="4371148" y="697696"/>
            <a:ext cx="2935824" cy="2632679"/>
          </a:xfrm>
          <a:prstGeom prst="roundRect">
            <a:avLst>
              <a:gd name="adj" fmla="val 4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电商场景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4471623" y="1840376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电商</a:t>
            </a:r>
            <a:r>
              <a:rPr kumimoji="1" lang="en-US" altLang="zh-CN" dirty="0"/>
              <a:t>APP</a:t>
            </a:r>
            <a:endParaRPr kumimoji="1" lang="zh-CN" altLang="en-US" dirty="0"/>
          </a:p>
        </p:txBody>
      </p:sp>
      <p:sp>
        <p:nvSpPr>
          <p:cNvPr id="45" name="圆角矩形 44"/>
          <p:cNvSpPr/>
          <p:nvPr/>
        </p:nvSpPr>
        <p:spPr>
          <a:xfrm>
            <a:off x="5868948" y="1840376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电商网站</a:t>
            </a:r>
            <a:endParaRPr kumimoji="1" lang="zh-CN" altLang="en-US" dirty="0"/>
          </a:p>
        </p:txBody>
      </p:sp>
      <p:sp>
        <p:nvSpPr>
          <p:cNvPr id="46" name="圆角矩形 45"/>
          <p:cNvSpPr/>
          <p:nvPr/>
        </p:nvSpPr>
        <p:spPr>
          <a:xfrm>
            <a:off x="4471623" y="2515478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电商平台</a:t>
            </a:r>
            <a:endParaRPr kumimoji="1" lang="zh-CN" altLang="en-US" dirty="0"/>
          </a:p>
        </p:txBody>
      </p:sp>
      <p:sp>
        <p:nvSpPr>
          <p:cNvPr id="47" name="圆角矩形 46"/>
          <p:cNvSpPr/>
          <p:nvPr/>
        </p:nvSpPr>
        <p:spPr>
          <a:xfrm>
            <a:off x="5868948" y="2515478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海外购</a:t>
            </a:r>
            <a:endParaRPr kumimoji="1" lang="zh-CN" altLang="en-US" dirty="0"/>
          </a:p>
        </p:txBody>
      </p:sp>
      <p:sp>
        <p:nvSpPr>
          <p:cNvPr id="48" name="圆角矩形 47"/>
          <p:cNvSpPr/>
          <p:nvPr/>
        </p:nvSpPr>
        <p:spPr>
          <a:xfrm>
            <a:off x="4456431" y="1148254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门店收银</a:t>
            </a:r>
            <a:endParaRPr kumimoji="1" lang="zh-CN" altLang="en-US" dirty="0"/>
          </a:p>
        </p:txBody>
      </p:sp>
      <p:sp>
        <p:nvSpPr>
          <p:cNvPr id="49" name="圆角矩形 48"/>
          <p:cNvSpPr/>
          <p:nvPr/>
        </p:nvSpPr>
        <p:spPr>
          <a:xfrm>
            <a:off x="5853756" y="1148254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小程序</a:t>
            </a:r>
            <a:endParaRPr kumimoji="1" lang="zh-CN" altLang="en-US" dirty="0"/>
          </a:p>
        </p:txBody>
      </p:sp>
      <p:sp>
        <p:nvSpPr>
          <p:cNvPr id="50" name="圆角矩形 49"/>
          <p:cNvSpPr/>
          <p:nvPr/>
        </p:nvSpPr>
        <p:spPr>
          <a:xfrm>
            <a:off x="7530163" y="3262618"/>
            <a:ext cx="1220240" cy="578734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积分</a:t>
            </a:r>
            <a:endParaRPr kumimoji="1" lang="zh-CN" altLang="en-US" dirty="0"/>
          </a:p>
        </p:txBody>
      </p:sp>
      <p:sp>
        <p:nvSpPr>
          <p:cNvPr id="51" name="圆角矩形 50"/>
          <p:cNvSpPr/>
          <p:nvPr/>
        </p:nvSpPr>
        <p:spPr>
          <a:xfrm>
            <a:off x="8915683" y="3274193"/>
            <a:ext cx="1184247" cy="56715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返券</a:t>
            </a:r>
            <a:endParaRPr kumimoji="1" lang="zh-CN" altLang="en-US" dirty="0"/>
          </a:p>
        </p:txBody>
      </p:sp>
      <p:sp>
        <p:nvSpPr>
          <p:cNvPr id="52" name="圆角矩形 51"/>
          <p:cNvSpPr/>
          <p:nvPr/>
        </p:nvSpPr>
        <p:spPr>
          <a:xfrm>
            <a:off x="10240817" y="3262618"/>
            <a:ext cx="1160246" cy="57873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其它</a:t>
            </a:r>
            <a:endParaRPr kumimoji="1" lang="zh-CN" altLang="en-US" dirty="0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圆角矩形 52"/>
          <p:cNvSpPr/>
          <p:nvPr/>
        </p:nvSpPr>
        <p:spPr>
          <a:xfrm>
            <a:off x="1297811" y="3426743"/>
            <a:ext cx="6004546" cy="656274"/>
          </a:xfrm>
          <a:prstGeom prst="roundRect">
            <a:avLst>
              <a:gd name="adj" fmla="val 4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b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配置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4" name="圆角矩形 83"/>
          <p:cNvSpPr/>
          <p:nvPr/>
        </p:nvSpPr>
        <p:spPr>
          <a:xfrm>
            <a:off x="659749" y="697695"/>
            <a:ext cx="500547" cy="3395123"/>
          </a:xfrm>
          <a:prstGeom prst="roundRect">
            <a:avLst>
              <a:gd name="adj" fmla="val 4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b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CC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控制中心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7444486" y="697696"/>
            <a:ext cx="4049173" cy="3363287"/>
          </a:xfrm>
          <a:prstGeom prst="roundRect">
            <a:avLst>
              <a:gd name="adj" fmla="val 4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应用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APP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59748" y="4256594"/>
            <a:ext cx="8350821" cy="974203"/>
          </a:xfrm>
          <a:prstGeom prst="roundRect">
            <a:avLst>
              <a:gd name="adj" fmla="val 4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b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系统</a:t>
            </a:r>
            <a:endParaRPr kumimoji="1"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中心</a:t>
            </a:r>
            <a:endParaRPr kumimoji="1"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5988936" y="4479928"/>
            <a:ext cx="1435261" cy="578734"/>
          </a:xfrm>
          <a:prstGeom prst="roundRect">
            <a:avLst/>
          </a:prstGeom>
          <a:solidFill>
            <a:srgbClr val="3B3026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用户认证</a:t>
            </a:r>
            <a:endParaRPr kumimoji="1" lang="zh-CN" altLang="en-US" dirty="0"/>
          </a:p>
        </p:txBody>
      </p:sp>
      <p:sp>
        <p:nvSpPr>
          <p:cNvPr id="29" name="圆角矩形 28"/>
          <p:cNvSpPr/>
          <p:nvPr/>
        </p:nvSpPr>
        <p:spPr>
          <a:xfrm>
            <a:off x="4469445" y="4479928"/>
            <a:ext cx="1435261" cy="578734"/>
          </a:xfrm>
          <a:prstGeom prst="roundRect">
            <a:avLst/>
          </a:prstGeom>
          <a:solidFill>
            <a:srgbClr val="3B3026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角色权限</a:t>
            </a:r>
            <a:endParaRPr kumimoji="1" lang="zh-CN" altLang="en-US" dirty="0"/>
          </a:p>
        </p:txBody>
      </p:sp>
      <p:sp>
        <p:nvSpPr>
          <p:cNvPr id="30" name="圆角矩形 29"/>
          <p:cNvSpPr/>
          <p:nvPr/>
        </p:nvSpPr>
        <p:spPr>
          <a:xfrm>
            <a:off x="2949954" y="4479928"/>
            <a:ext cx="1435261" cy="578734"/>
          </a:xfrm>
          <a:prstGeom prst="roundRect">
            <a:avLst/>
          </a:prstGeom>
          <a:solidFill>
            <a:srgbClr val="3B3026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用户管理</a:t>
            </a:r>
            <a:endParaRPr kumimoji="1" lang="zh-CN" altLang="en-US" dirty="0"/>
          </a:p>
        </p:txBody>
      </p:sp>
      <p:sp>
        <p:nvSpPr>
          <p:cNvPr id="31" name="圆角矩形 30"/>
          <p:cNvSpPr/>
          <p:nvPr/>
        </p:nvSpPr>
        <p:spPr>
          <a:xfrm>
            <a:off x="7508428" y="4479928"/>
            <a:ext cx="1284185" cy="578734"/>
          </a:xfrm>
          <a:prstGeom prst="roundRect">
            <a:avLst/>
          </a:prstGeom>
          <a:solidFill>
            <a:srgbClr val="3B3026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应用授权</a:t>
            </a:r>
            <a:endParaRPr kumimoji="1" lang="zh-CN" altLang="en-US" dirty="0"/>
          </a:p>
        </p:txBody>
      </p:sp>
      <p:sp>
        <p:nvSpPr>
          <p:cNvPr id="32" name="圆角矩形 31"/>
          <p:cNvSpPr/>
          <p:nvPr/>
        </p:nvSpPr>
        <p:spPr>
          <a:xfrm>
            <a:off x="1430463" y="4479928"/>
            <a:ext cx="1435261" cy="578734"/>
          </a:xfrm>
          <a:prstGeom prst="roundRect">
            <a:avLst/>
          </a:prstGeom>
          <a:solidFill>
            <a:srgbClr val="3B3026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系统配置</a:t>
            </a:r>
            <a:endParaRPr kumimoji="1" lang="zh-CN" altLang="en-US" dirty="0"/>
          </a:p>
        </p:txBody>
      </p:sp>
      <p:sp>
        <p:nvSpPr>
          <p:cNvPr id="37" name="圆角矩形 36"/>
          <p:cNvSpPr/>
          <p:nvPr/>
        </p:nvSpPr>
        <p:spPr>
          <a:xfrm>
            <a:off x="4567698" y="3510016"/>
            <a:ext cx="1268976" cy="507882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日志管理</a:t>
            </a:r>
            <a:endParaRPr kumimoji="1" lang="zh-CN" altLang="en-US" dirty="0"/>
          </a:p>
        </p:txBody>
      </p:sp>
      <p:sp>
        <p:nvSpPr>
          <p:cNvPr id="38" name="圆角矩形 37"/>
          <p:cNvSpPr/>
          <p:nvPr/>
        </p:nvSpPr>
        <p:spPr>
          <a:xfrm>
            <a:off x="5929082" y="3510016"/>
            <a:ext cx="1244545" cy="507882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消息中心</a:t>
            </a:r>
            <a:endParaRPr kumimoji="1" lang="zh-CN" altLang="en-US" dirty="0"/>
          </a:p>
        </p:txBody>
      </p:sp>
      <p:sp>
        <p:nvSpPr>
          <p:cNvPr id="39" name="圆角矩形 38"/>
          <p:cNvSpPr/>
          <p:nvPr/>
        </p:nvSpPr>
        <p:spPr>
          <a:xfrm>
            <a:off x="3198561" y="3510016"/>
            <a:ext cx="1276728" cy="507882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广告</a:t>
            </a:r>
            <a:r>
              <a:rPr kumimoji="1" lang="en-US" altLang="zh-CN" dirty="0"/>
              <a:t>/</a:t>
            </a:r>
            <a:r>
              <a:rPr kumimoji="1" lang="zh-CN" altLang="en-US" dirty="0"/>
              <a:t>订阅</a:t>
            </a:r>
            <a:endParaRPr kumimoji="1" lang="zh-CN" altLang="en-US" dirty="0"/>
          </a:p>
        </p:txBody>
      </p:sp>
      <p:sp>
        <p:nvSpPr>
          <p:cNvPr id="40" name="圆角矩形 39"/>
          <p:cNvSpPr/>
          <p:nvPr/>
        </p:nvSpPr>
        <p:spPr>
          <a:xfrm>
            <a:off x="1738908" y="3510016"/>
            <a:ext cx="1367244" cy="507882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帮助中心</a:t>
            </a:r>
            <a:endParaRPr kumimoji="1" lang="zh-CN" altLang="en-US" dirty="0"/>
          </a:p>
        </p:txBody>
      </p:sp>
      <p:sp>
        <p:nvSpPr>
          <p:cNvPr id="63" name="圆角矩形 62"/>
          <p:cNvSpPr/>
          <p:nvPr/>
        </p:nvSpPr>
        <p:spPr>
          <a:xfrm>
            <a:off x="7530163" y="2557830"/>
            <a:ext cx="1220240" cy="578734"/>
          </a:xfrm>
          <a:prstGeom prst="roundRect">
            <a:avLst/>
          </a:prstGeom>
          <a:solidFill>
            <a:srgbClr val="FF40FF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校招</a:t>
            </a:r>
            <a:endParaRPr kumimoji="1" lang="zh-CN" altLang="en-US" dirty="0"/>
          </a:p>
        </p:txBody>
      </p:sp>
      <p:sp>
        <p:nvSpPr>
          <p:cNvPr id="67" name="圆角矩形 66"/>
          <p:cNvSpPr/>
          <p:nvPr/>
        </p:nvSpPr>
        <p:spPr>
          <a:xfrm>
            <a:off x="1297810" y="697696"/>
            <a:ext cx="2935824" cy="2632679"/>
          </a:xfrm>
          <a:prstGeom prst="roundRect">
            <a:avLst>
              <a:gd name="adj" fmla="val 4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数据资产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5" name="圆角矩形 74"/>
          <p:cNvSpPr/>
          <p:nvPr/>
        </p:nvSpPr>
        <p:spPr>
          <a:xfrm>
            <a:off x="1401417" y="1840376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简历库</a:t>
            </a:r>
            <a:endParaRPr kumimoji="1" lang="zh-CN" altLang="en-US" dirty="0"/>
          </a:p>
        </p:txBody>
      </p:sp>
      <p:sp>
        <p:nvSpPr>
          <p:cNvPr id="76" name="圆角矩形 75"/>
          <p:cNvSpPr/>
          <p:nvPr/>
        </p:nvSpPr>
        <p:spPr>
          <a:xfrm>
            <a:off x="2798742" y="1840376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视频库</a:t>
            </a:r>
            <a:endParaRPr kumimoji="1" lang="zh-CN" altLang="en-US" dirty="0"/>
          </a:p>
        </p:txBody>
      </p:sp>
      <p:sp>
        <p:nvSpPr>
          <p:cNvPr id="77" name="圆角矩形 76"/>
          <p:cNvSpPr/>
          <p:nvPr/>
        </p:nvSpPr>
        <p:spPr>
          <a:xfrm>
            <a:off x="1401417" y="2515478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专家库</a:t>
            </a:r>
            <a:endParaRPr kumimoji="1" lang="zh-CN" altLang="en-US" dirty="0"/>
          </a:p>
        </p:txBody>
      </p:sp>
      <p:sp>
        <p:nvSpPr>
          <p:cNvPr id="78" name="圆角矩形 77"/>
          <p:cNvSpPr/>
          <p:nvPr/>
        </p:nvSpPr>
        <p:spPr>
          <a:xfrm>
            <a:off x="2798742" y="2515478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企业库</a:t>
            </a:r>
            <a:endParaRPr kumimoji="1" lang="zh-CN" altLang="en-US" dirty="0"/>
          </a:p>
        </p:txBody>
      </p:sp>
      <p:sp>
        <p:nvSpPr>
          <p:cNvPr id="85" name="圆角矩形 84"/>
          <p:cNvSpPr/>
          <p:nvPr/>
        </p:nvSpPr>
        <p:spPr>
          <a:xfrm>
            <a:off x="9144950" y="4248878"/>
            <a:ext cx="2348709" cy="981919"/>
          </a:xfrm>
          <a:prstGeom prst="roundRect">
            <a:avLst>
              <a:gd name="adj" fmla="val 4000"/>
            </a:avLst>
          </a:prstGeom>
          <a:solidFill>
            <a:srgbClr val="A848F3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bg1">
                    <a:lumMod val="95000"/>
                  </a:schemeClr>
                </a:solidFill>
              </a:rPr>
              <a:t>API</a:t>
            </a:r>
            <a:r>
              <a:rPr kumimoji="1" lang="zh-CN" altLang="en-US" dirty="0">
                <a:solidFill>
                  <a:schemeClr val="bg1">
                    <a:lumMod val="95000"/>
                  </a:schemeClr>
                </a:solidFill>
              </a:rPr>
              <a:t>接口层</a:t>
            </a:r>
            <a:endParaRPr kumimoji="1"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7" name="圆角矩形 86"/>
          <p:cNvSpPr/>
          <p:nvPr/>
        </p:nvSpPr>
        <p:spPr>
          <a:xfrm>
            <a:off x="8892533" y="2569405"/>
            <a:ext cx="1184247" cy="578734"/>
          </a:xfrm>
          <a:prstGeom prst="roundRect">
            <a:avLst/>
          </a:prstGeom>
          <a:solidFill>
            <a:srgbClr val="AEB785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社招</a:t>
            </a:r>
            <a:endParaRPr kumimoji="1" lang="zh-CN" altLang="en-US" dirty="0"/>
          </a:p>
        </p:txBody>
      </p:sp>
      <p:sp>
        <p:nvSpPr>
          <p:cNvPr id="88" name="圆角矩形 87"/>
          <p:cNvSpPr/>
          <p:nvPr/>
        </p:nvSpPr>
        <p:spPr>
          <a:xfrm>
            <a:off x="10240817" y="2557830"/>
            <a:ext cx="1128247" cy="578734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直播</a:t>
            </a:r>
            <a:endParaRPr kumimoji="1" lang="zh-CN" altLang="en-US" dirty="0"/>
          </a:p>
        </p:txBody>
      </p:sp>
      <p:sp>
        <p:nvSpPr>
          <p:cNvPr id="89" name="圆角矩形 88"/>
          <p:cNvSpPr/>
          <p:nvPr/>
        </p:nvSpPr>
        <p:spPr>
          <a:xfrm>
            <a:off x="7530163" y="1853042"/>
            <a:ext cx="1220240" cy="578734"/>
          </a:xfrm>
          <a:prstGeom prst="roundRect">
            <a:avLst/>
          </a:prstGeom>
          <a:solidFill>
            <a:srgbClr val="FF93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选课</a:t>
            </a:r>
            <a:endParaRPr kumimoji="1" lang="zh-CN" altLang="en-US" dirty="0"/>
          </a:p>
        </p:txBody>
      </p:sp>
      <p:sp>
        <p:nvSpPr>
          <p:cNvPr id="90" name="圆角矩形 89"/>
          <p:cNvSpPr/>
          <p:nvPr/>
        </p:nvSpPr>
        <p:spPr>
          <a:xfrm>
            <a:off x="8892533" y="1864617"/>
            <a:ext cx="1195823" cy="578734"/>
          </a:xfrm>
          <a:prstGeom prst="roundRect">
            <a:avLst/>
          </a:prstGeom>
          <a:solidFill>
            <a:srgbClr val="00B0F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社群</a:t>
            </a:r>
            <a:endParaRPr kumimoji="1" lang="zh-CN" altLang="en-US" dirty="0"/>
          </a:p>
        </p:txBody>
      </p:sp>
      <p:sp>
        <p:nvSpPr>
          <p:cNvPr id="91" name="圆角矩形 90"/>
          <p:cNvSpPr/>
          <p:nvPr/>
        </p:nvSpPr>
        <p:spPr>
          <a:xfrm>
            <a:off x="10240817" y="1853042"/>
            <a:ext cx="1128247" cy="578734"/>
          </a:xfrm>
          <a:prstGeom prst="roundRect">
            <a:avLst/>
          </a:prstGeom>
          <a:solidFill>
            <a:srgbClr val="7030A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微信</a:t>
            </a:r>
            <a:endParaRPr kumimoji="1" lang="zh-CN" altLang="en-US" dirty="0"/>
          </a:p>
        </p:txBody>
      </p:sp>
      <p:sp>
        <p:nvSpPr>
          <p:cNvPr id="92" name="圆角矩形 91"/>
          <p:cNvSpPr/>
          <p:nvPr/>
        </p:nvSpPr>
        <p:spPr>
          <a:xfrm>
            <a:off x="7530163" y="1148254"/>
            <a:ext cx="1220251" cy="578734"/>
          </a:xfrm>
          <a:prstGeom prst="roundRect">
            <a:avLst/>
          </a:prstGeom>
          <a:solidFill>
            <a:srgbClr val="28CAA3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网校</a:t>
            </a:r>
            <a:endParaRPr kumimoji="1" lang="zh-CN" altLang="en-US" dirty="0"/>
          </a:p>
        </p:txBody>
      </p:sp>
      <p:sp>
        <p:nvSpPr>
          <p:cNvPr id="93" name="圆角矩形 92"/>
          <p:cNvSpPr/>
          <p:nvPr/>
        </p:nvSpPr>
        <p:spPr>
          <a:xfrm>
            <a:off x="8892533" y="1159829"/>
            <a:ext cx="1184247" cy="57873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小程序</a:t>
            </a:r>
            <a:endParaRPr kumimoji="1" lang="zh-CN" altLang="en-US" dirty="0"/>
          </a:p>
        </p:txBody>
      </p:sp>
      <p:sp>
        <p:nvSpPr>
          <p:cNvPr id="94" name="圆角矩形 93"/>
          <p:cNvSpPr/>
          <p:nvPr/>
        </p:nvSpPr>
        <p:spPr>
          <a:xfrm>
            <a:off x="10240817" y="1148254"/>
            <a:ext cx="1160246" cy="578734"/>
          </a:xfrm>
          <a:prstGeom prst="roundRect">
            <a:avLst/>
          </a:prstGeom>
          <a:solidFill>
            <a:srgbClr val="D883FF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APP</a:t>
            </a:r>
            <a:endParaRPr kumimoji="1" lang="zh-CN" altLang="en-US" dirty="0"/>
          </a:p>
        </p:txBody>
      </p:sp>
      <p:sp>
        <p:nvSpPr>
          <p:cNvPr id="95" name="圆角矩形 94"/>
          <p:cNvSpPr/>
          <p:nvPr/>
        </p:nvSpPr>
        <p:spPr>
          <a:xfrm>
            <a:off x="671322" y="5392861"/>
            <a:ext cx="10833912" cy="612197"/>
          </a:xfrm>
          <a:prstGeom prst="roundRect">
            <a:avLst>
              <a:gd name="adj" fmla="val 4000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</a:rPr>
              <a:t>探码科技</a:t>
            </a:r>
            <a:r>
              <a:rPr kumimoji="1" lang="en-US" altLang="zh-CN" dirty="0">
                <a:solidFill>
                  <a:schemeClr val="bg1"/>
                </a:solidFill>
              </a:rPr>
              <a:t>-PaaS</a:t>
            </a:r>
            <a:r>
              <a:rPr kumimoji="1" lang="zh-CN" altLang="en-US" dirty="0">
                <a:solidFill>
                  <a:schemeClr val="bg1"/>
                </a:solidFill>
              </a:rPr>
              <a:t>技术层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0340" y="216696"/>
            <a:ext cx="44646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TM-SaaS</a:t>
            </a:r>
            <a:r>
              <a:rPr kumimoji="1" lang="zh-CN" altLang="en-US" dirty="0"/>
              <a:t>系统：人才赋能大数据解决方案</a:t>
            </a:r>
            <a:endParaRPr kumimoji="1" lang="zh-CN" altLang="en-US" dirty="0"/>
          </a:p>
        </p:txBody>
      </p:sp>
      <p:sp>
        <p:nvSpPr>
          <p:cNvPr id="41" name="圆角矩形 40"/>
          <p:cNvSpPr/>
          <p:nvPr/>
        </p:nvSpPr>
        <p:spPr>
          <a:xfrm>
            <a:off x="1386225" y="1148254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人才库</a:t>
            </a:r>
            <a:endParaRPr kumimoji="1" lang="zh-CN" altLang="en-US" dirty="0"/>
          </a:p>
        </p:txBody>
      </p:sp>
      <p:sp>
        <p:nvSpPr>
          <p:cNvPr id="42" name="圆角矩形 41"/>
          <p:cNvSpPr/>
          <p:nvPr/>
        </p:nvSpPr>
        <p:spPr>
          <a:xfrm>
            <a:off x="2783550" y="1148254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题库系统</a:t>
            </a:r>
            <a:endParaRPr kumimoji="1" lang="zh-CN" altLang="en-US" dirty="0"/>
          </a:p>
        </p:txBody>
      </p:sp>
      <p:sp>
        <p:nvSpPr>
          <p:cNvPr id="43" name="圆角矩形 42"/>
          <p:cNvSpPr/>
          <p:nvPr/>
        </p:nvSpPr>
        <p:spPr>
          <a:xfrm>
            <a:off x="4371148" y="697696"/>
            <a:ext cx="2935824" cy="2632679"/>
          </a:xfrm>
          <a:prstGeom prst="roundRect">
            <a:avLst>
              <a:gd name="adj" fmla="val 4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学习平台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4471623" y="1840376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企业内训</a:t>
            </a:r>
            <a:endParaRPr kumimoji="1" lang="zh-CN" altLang="en-US" dirty="0"/>
          </a:p>
        </p:txBody>
      </p:sp>
      <p:sp>
        <p:nvSpPr>
          <p:cNvPr id="45" name="圆角矩形 44"/>
          <p:cNvSpPr/>
          <p:nvPr/>
        </p:nvSpPr>
        <p:spPr>
          <a:xfrm>
            <a:off x="5868948" y="1840376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公开课</a:t>
            </a:r>
            <a:endParaRPr kumimoji="1" lang="zh-CN" altLang="en-US" dirty="0"/>
          </a:p>
        </p:txBody>
      </p:sp>
      <p:sp>
        <p:nvSpPr>
          <p:cNvPr id="46" name="圆角矩形 45"/>
          <p:cNvSpPr/>
          <p:nvPr/>
        </p:nvSpPr>
        <p:spPr>
          <a:xfrm>
            <a:off x="4471623" y="2515478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海外访学</a:t>
            </a:r>
            <a:endParaRPr kumimoji="1" lang="zh-CN" altLang="en-US" dirty="0"/>
          </a:p>
        </p:txBody>
      </p:sp>
      <p:sp>
        <p:nvSpPr>
          <p:cNvPr id="47" name="圆角矩形 46"/>
          <p:cNvSpPr/>
          <p:nvPr/>
        </p:nvSpPr>
        <p:spPr>
          <a:xfrm>
            <a:off x="5868948" y="2515478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学历教育</a:t>
            </a:r>
            <a:endParaRPr kumimoji="1" lang="zh-CN" altLang="en-US" dirty="0"/>
          </a:p>
        </p:txBody>
      </p:sp>
      <p:sp>
        <p:nvSpPr>
          <p:cNvPr id="48" name="圆角矩形 47"/>
          <p:cNvSpPr/>
          <p:nvPr/>
        </p:nvSpPr>
        <p:spPr>
          <a:xfrm>
            <a:off x="4456431" y="1148254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在线学习</a:t>
            </a:r>
            <a:endParaRPr kumimoji="1" lang="zh-CN" altLang="en-US" dirty="0"/>
          </a:p>
        </p:txBody>
      </p:sp>
      <p:sp>
        <p:nvSpPr>
          <p:cNvPr id="49" name="圆角矩形 48"/>
          <p:cNvSpPr/>
          <p:nvPr/>
        </p:nvSpPr>
        <p:spPr>
          <a:xfrm>
            <a:off x="5853756" y="1148254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职业认证</a:t>
            </a:r>
            <a:endParaRPr kumimoji="1" lang="zh-CN" altLang="en-US" dirty="0"/>
          </a:p>
        </p:txBody>
      </p:sp>
      <p:sp>
        <p:nvSpPr>
          <p:cNvPr id="50" name="圆角矩形 49"/>
          <p:cNvSpPr/>
          <p:nvPr/>
        </p:nvSpPr>
        <p:spPr>
          <a:xfrm>
            <a:off x="7530163" y="3262618"/>
            <a:ext cx="1220240" cy="578734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资讯</a:t>
            </a:r>
            <a:endParaRPr kumimoji="1" lang="zh-CN" altLang="en-US" dirty="0"/>
          </a:p>
        </p:txBody>
      </p:sp>
      <p:sp>
        <p:nvSpPr>
          <p:cNvPr id="51" name="圆角矩形 50"/>
          <p:cNvSpPr/>
          <p:nvPr/>
        </p:nvSpPr>
        <p:spPr>
          <a:xfrm>
            <a:off x="8915683" y="3274193"/>
            <a:ext cx="1184247" cy="56715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测评</a:t>
            </a:r>
            <a:endParaRPr kumimoji="1" lang="zh-CN" altLang="en-US" dirty="0"/>
          </a:p>
        </p:txBody>
      </p:sp>
      <p:sp>
        <p:nvSpPr>
          <p:cNvPr id="52" name="圆角矩形 51"/>
          <p:cNvSpPr/>
          <p:nvPr/>
        </p:nvSpPr>
        <p:spPr>
          <a:xfrm>
            <a:off x="10240817" y="3262618"/>
            <a:ext cx="1160246" cy="57873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其它</a:t>
            </a:r>
            <a:endParaRPr kumimoji="1" lang="zh-CN" altLang="en-US" dirty="0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圆角矩形 52"/>
          <p:cNvSpPr/>
          <p:nvPr/>
        </p:nvSpPr>
        <p:spPr>
          <a:xfrm>
            <a:off x="1297811" y="3426743"/>
            <a:ext cx="6004546" cy="656274"/>
          </a:xfrm>
          <a:prstGeom prst="roundRect">
            <a:avLst>
              <a:gd name="adj" fmla="val 4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b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配置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4" name="圆角矩形 83"/>
          <p:cNvSpPr/>
          <p:nvPr/>
        </p:nvSpPr>
        <p:spPr>
          <a:xfrm>
            <a:off x="659749" y="697695"/>
            <a:ext cx="500547" cy="3395123"/>
          </a:xfrm>
          <a:prstGeom prst="roundRect">
            <a:avLst>
              <a:gd name="adj" fmla="val 4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b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CC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控制中心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7444486" y="697696"/>
            <a:ext cx="4049173" cy="3363287"/>
          </a:xfrm>
          <a:prstGeom prst="roundRect">
            <a:avLst>
              <a:gd name="adj" fmla="val 4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协同管理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59748" y="4256594"/>
            <a:ext cx="8350821" cy="974203"/>
          </a:xfrm>
          <a:prstGeom prst="roundRect">
            <a:avLst>
              <a:gd name="adj" fmla="val 4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b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系统</a:t>
            </a:r>
            <a:endParaRPr kumimoji="1"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中心</a:t>
            </a:r>
            <a:endParaRPr kumimoji="1"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5988936" y="4479928"/>
            <a:ext cx="1435261" cy="578734"/>
          </a:xfrm>
          <a:prstGeom prst="roundRect">
            <a:avLst/>
          </a:prstGeom>
          <a:solidFill>
            <a:srgbClr val="3B3026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用户认证</a:t>
            </a:r>
            <a:endParaRPr kumimoji="1" lang="zh-CN" altLang="en-US" dirty="0"/>
          </a:p>
        </p:txBody>
      </p:sp>
      <p:sp>
        <p:nvSpPr>
          <p:cNvPr id="29" name="圆角矩形 28"/>
          <p:cNvSpPr/>
          <p:nvPr/>
        </p:nvSpPr>
        <p:spPr>
          <a:xfrm>
            <a:off x="4469445" y="4479928"/>
            <a:ext cx="1435261" cy="578734"/>
          </a:xfrm>
          <a:prstGeom prst="roundRect">
            <a:avLst/>
          </a:prstGeom>
          <a:solidFill>
            <a:srgbClr val="3B3026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角色权限</a:t>
            </a:r>
            <a:endParaRPr kumimoji="1" lang="zh-CN" altLang="en-US" dirty="0"/>
          </a:p>
        </p:txBody>
      </p:sp>
      <p:sp>
        <p:nvSpPr>
          <p:cNvPr id="30" name="圆角矩形 29"/>
          <p:cNvSpPr/>
          <p:nvPr/>
        </p:nvSpPr>
        <p:spPr>
          <a:xfrm>
            <a:off x="2949954" y="4479928"/>
            <a:ext cx="1435261" cy="578734"/>
          </a:xfrm>
          <a:prstGeom prst="roundRect">
            <a:avLst/>
          </a:prstGeom>
          <a:solidFill>
            <a:srgbClr val="3B3026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用户管理</a:t>
            </a:r>
            <a:endParaRPr kumimoji="1" lang="zh-CN" altLang="en-US" dirty="0"/>
          </a:p>
        </p:txBody>
      </p:sp>
      <p:sp>
        <p:nvSpPr>
          <p:cNvPr id="31" name="圆角矩形 30"/>
          <p:cNvSpPr/>
          <p:nvPr/>
        </p:nvSpPr>
        <p:spPr>
          <a:xfrm>
            <a:off x="7508428" y="4479928"/>
            <a:ext cx="1284185" cy="578734"/>
          </a:xfrm>
          <a:prstGeom prst="roundRect">
            <a:avLst/>
          </a:prstGeom>
          <a:solidFill>
            <a:srgbClr val="3B3026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应用授权</a:t>
            </a:r>
            <a:endParaRPr kumimoji="1" lang="zh-CN" altLang="en-US" dirty="0"/>
          </a:p>
        </p:txBody>
      </p:sp>
      <p:sp>
        <p:nvSpPr>
          <p:cNvPr id="32" name="圆角矩形 31"/>
          <p:cNvSpPr/>
          <p:nvPr/>
        </p:nvSpPr>
        <p:spPr>
          <a:xfrm>
            <a:off x="1430463" y="4479928"/>
            <a:ext cx="1435261" cy="578734"/>
          </a:xfrm>
          <a:prstGeom prst="roundRect">
            <a:avLst/>
          </a:prstGeom>
          <a:solidFill>
            <a:srgbClr val="3B3026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系统配置</a:t>
            </a:r>
            <a:endParaRPr kumimoji="1" lang="zh-CN" altLang="en-US" dirty="0"/>
          </a:p>
        </p:txBody>
      </p:sp>
      <p:sp>
        <p:nvSpPr>
          <p:cNvPr id="37" name="圆角矩形 36"/>
          <p:cNvSpPr/>
          <p:nvPr/>
        </p:nvSpPr>
        <p:spPr>
          <a:xfrm>
            <a:off x="4567698" y="3510016"/>
            <a:ext cx="1268976" cy="507882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日志管理</a:t>
            </a:r>
            <a:endParaRPr kumimoji="1" lang="zh-CN" altLang="en-US" dirty="0"/>
          </a:p>
        </p:txBody>
      </p:sp>
      <p:sp>
        <p:nvSpPr>
          <p:cNvPr id="38" name="圆角矩形 37"/>
          <p:cNvSpPr/>
          <p:nvPr/>
        </p:nvSpPr>
        <p:spPr>
          <a:xfrm>
            <a:off x="5929082" y="3510016"/>
            <a:ext cx="1244545" cy="507882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消息中心</a:t>
            </a:r>
            <a:endParaRPr kumimoji="1" lang="zh-CN" altLang="en-US" dirty="0"/>
          </a:p>
        </p:txBody>
      </p:sp>
      <p:sp>
        <p:nvSpPr>
          <p:cNvPr id="39" name="圆角矩形 38"/>
          <p:cNvSpPr/>
          <p:nvPr/>
        </p:nvSpPr>
        <p:spPr>
          <a:xfrm>
            <a:off x="3198561" y="3510016"/>
            <a:ext cx="1276728" cy="507882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广告</a:t>
            </a:r>
            <a:r>
              <a:rPr kumimoji="1" lang="en-US" altLang="zh-CN" dirty="0"/>
              <a:t>/</a:t>
            </a:r>
            <a:r>
              <a:rPr kumimoji="1" lang="zh-CN" altLang="en-US" dirty="0"/>
              <a:t>订阅</a:t>
            </a:r>
            <a:endParaRPr kumimoji="1" lang="zh-CN" altLang="en-US" dirty="0"/>
          </a:p>
        </p:txBody>
      </p:sp>
      <p:sp>
        <p:nvSpPr>
          <p:cNvPr id="40" name="圆角矩形 39"/>
          <p:cNvSpPr/>
          <p:nvPr/>
        </p:nvSpPr>
        <p:spPr>
          <a:xfrm>
            <a:off x="1738908" y="3510016"/>
            <a:ext cx="1367244" cy="507882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帮助中心</a:t>
            </a:r>
            <a:endParaRPr kumimoji="1" lang="zh-CN" altLang="en-US" dirty="0"/>
          </a:p>
        </p:txBody>
      </p:sp>
      <p:sp>
        <p:nvSpPr>
          <p:cNvPr id="63" name="圆角矩形 62"/>
          <p:cNvSpPr/>
          <p:nvPr/>
        </p:nvSpPr>
        <p:spPr>
          <a:xfrm>
            <a:off x="7530163" y="2557830"/>
            <a:ext cx="1220240" cy="578734"/>
          </a:xfrm>
          <a:prstGeom prst="roundRect">
            <a:avLst/>
          </a:prstGeom>
          <a:solidFill>
            <a:srgbClr val="FF40FF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直达通</a:t>
            </a:r>
            <a:endParaRPr kumimoji="1" lang="zh-CN" altLang="en-US" dirty="0"/>
          </a:p>
        </p:txBody>
      </p:sp>
      <p:sp>
        <p:nvSpPr>
          <p:cNvPr id="67" name="圆角矩形 66"/>
          <p:cNvSpPr/>
          <p:nvPr/>
        </p:nvSpPr>
        <p:spPr>
          <a:xfrm>
            <a:off x="1297810" y="697696"/>
            <a:ext cx="2935824" cy="2632679"/>
          </a:xfrm>
          <a:prstGeom prst="roundRect">
            <a:avLst>
              <a:gd name="adj" fmla="val 4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内容管理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5" name="圆角矩形 74"/>
          <p:cNvSpPr/>
          <p:nvPr/>
        </p:nvSpPr>
        <p:spPr>
          <a:xfrm>
            <a:off x="1401417" y="1840376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DXP</a:t>
            </a:r>
            <a:endParaRPr kumimoji="1" lang="zh-CN" altLang="en-US" dirty="0"/>
          </a:p>
        </p:txBody>
      </p:sp>
      <p:sp>
        <p:nvSpPr>
          <p:cNvPr id="76" name="圆角矩形 75"/>
          <p:cNvSpPr/>
          <p:nvPr/>
        </p:nvSpPr>
        <p:spPr>
          <a:xfrm>
            <a:off x="2798742" y="1840376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文字</a:t>
            </a:r>
            <a:r>
              <a:rPr kumimoji="1" lang="en-US" altLang="zh-CN" dirty="0"/>
              <a:t>/</a:t>
            </a:r>
            <a:r>
              <a:rPr kumimoji="1" lang="zh-CN" altLang="en-US" dirty="0"/>
              <a:t>文档</a:t>
            </a:r>
            <a:endParaRPr kumimoji="1" lang="zh-CN" altLang="en-US" dirty="0"/>
          </a:p>
        </p:txBody>
      </p:sp>
      <p:sp>
        <p:nvSpPr>
          <p:cNvPr id="77" name="圆角矩形 76"/>
          <p:cNvSpPr/>
          <p:nvPr/>
        </p:nvSpPr>
        <p:spPr>
          <a:xfrm>
            <a:off x="1401417" y="2515478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FAQ/Q</a:t>
            </a:r>
            <a:r>
              <a:rPr kumimoji="1" lang="en-US" altLang="zh-CN" sz="1400" dirty="0"/>
              <a:t>&amp;</a:t>
            </a:r>
            <a:r>
              <a:rPr kumimoji="1" lang="en-US" altLang="zh-CN" dirty="0"/>
              <a:t>A</a:t>
            </a:r>
            <a:endParaRPr kumimoji="1" lang="zh-CN" altLang="en-US" dirty="0"/>
          </a:p>
        </p:txBody>
      </p:sp>
      <p:sp>
        <p:nvSpPr>
          <p:cNvPr id="78" name="圆角矩形 77"/>
          <p:cNvSpPr/>
          <p:nvPr/>
        </p:nvSpPr>
        <p:spPr>
          <a:xfrm>
            <a:off x="2798742" y="2515478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音频</a:t>
            </a:r>
            <a:r>
              <a:rPr kumimoji="1" lang="en-US" altLang="zh-CN" dirty="0"/>
              <a:t>/</a:t>
            </a:r>
            <a:r>
              <a:rPr kumimoji="1" lang="zh-CN" altLang="en-US" dirty="0"/>
              <a:t>视频</a:t>
            </a:r>
            <a:endParaRPr kumimoji="1" lang="zh-CN" altLang="en-US" sz="1600" dirty="0"/>
          </a:p>
        </p:txBody>
      </p:sp>
      <p:sp>
        <p:nvSpPr>
          <p:cNvPr id="85" name="圆角矩形 84"/>
          <p:cNvSpPr/>
          <p:nvPr/>
        </p:nvSpPr>
        <p:spPr>
          <a:xfrm>
            <a:off x="9144950" y="4248878"/>
            <a:ext cx="2348709" cy="981919"/>
          </a:xfrm>
          <a:prstGeom prst="roundRect">
            <a:avLst>
              <a:gd name="adj" fmla="val 4000"/>
            </a:avLst>
          </a:prstGeom>
          <a:solidFill>
            <a:srgbClr val="A848F3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bg1">
                    <a:lumMod val="95000"/>
                  </a:schemeClr>
                </a:solidFill>
              </a:rPr>
              <a:t>API</a:t>
            </a:r>
            <a:r>
              <a:rPr kumimoji="1" lang="zh-CN" altLang="en-US" dirty="0">
                <a:solidFill>
                  <a:schemeClr val="bg1">
                    <a:lumMod val="95000"/>
                  </a:schemeClr>
                </a:solidFill>
              </a:rPr>
              <a:t>接口层</a:t>
            </a:r>
            <a:endParaRPr kumimoji="1"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7" name="圆角矩形 86"/>
          <p:cNvSpPr/>
          <p:nvPr/>
        </p:nvSpPr>
        <p:spPr>
          <a:xfrm>
            <a:off x="8892533" y="2569405"/>
            <a:ext cx="1184247" cy="578734"/>
          </a:xfrm>
          <a:prstGeom prst="roundRect">
            <a:avLst/>
          </a:prstGeom>
          <a:solidFill>
            <a:srgbClr val="AEB785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分享阅读</a:t>
            </a:r>
            <a:endParaRPr kumimoji="1" lang="zh-CN" altLang="en-US" dirty="0"/>
          </a:p>
        </p:txBody>
      </p:sp>
      <p:sp>
        <p:nvSpPr>
          <p:cNvPr id="88" name="圆角矩形 87"/>
          <p:cNvSpPr/>
          <p:nvPr/>
        </p:nvSpPr>
        <p:spPr>
          <a:xfrm>
            <a:off x="10240817" y="2557830"/>
            <a:ext cx="1128247" cy="578734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协作类</a:t>
            </a:r>
            <a:endParaRPr kumimoji="1" lang="zh-CN" altLang="en-US" dirty="0"/>
          </a:p>
        </p:txBody>
      </p:sp>
      <p:sp>
        <p:nvSpPr>
          <p:cNvPr id="89" name="圆角矩形 88"/>
          <p:cNvSpPr/>
          <p:nvPr/>
        </p:nvSpPr>
        <p:spPr>
          <a:xfrm>
            <a:off x="7530163" y="1853042"/>
            <a:ext cx="1220240" cy="578734"/>
          </a:xfrm>
          <a:prstGeom prst="roundRect">
            <a:avLst/>
          </a:prstGeom>
          <a:solidFill>
            <a:srgbClr val="FF93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单品电商</a:t>
            </a:r>
            <a:endParaRPr kumimoji="1" lang="zh-CN" altLang="en-US" dirty="0"/>
          </a:p>
        </p:txBody>
      </p:sp>
      <p:sp>
        <p:nvSpPr>
          <p:cNvPr id="90" name="圆角矩形 89"/>
          <p:cNvSpPr/>
          <p:nvPr/>
        </p:nvSpPr>
        <p:spPr>
          <a:xfrm>
            <a:off x="8892533" y="1864617"/>
            <a:ext cx="1195823" cy="578734"/>
          </a:xfrm>
          <a:prstGeom prst="roundRect">
            <a:avLst/>
          </a:prstGeom>
          <a:solidFill>
            <a:srgbClr val="00B0F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增长黑客</a:t>
            </a:r>
            <a:endParaRPr kumimoji="1" lang="zh-CN" altLang="en-US" dirty="0"/>
          </a:p>
        </p:txBody>
      </p:sp>
      <p:sp>
        <p:nvSpPr>
          <p:cNvPr id="91" name="圆角矩形 90"/>
          <p:cNvSpPr/>
          <p:nvPr/>
        </p:nvSpPr>
        <p:spPr>
          <a:xfrm>
            <a:off x="10240817" y="1853042"/>
            <a:ext cx="1128247" cy="578734"/>
          </a:xfrm>
          <a:prstGeom prst="roundRect">
            <a:avLst/>
          </a:prstGeom>
          <a:solidFill>
            <a:srgbClr val="7030A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SEO</a:t>
            </a:r>
            <a:endParaRPr kumimoji="1" lang="zh-CN" altLang="en-US" dirty="0"/>
          </a:p>
        </p:txBody>
      </p:sp>
      <p:sp>
        <p:nvSpPr>
          <p:cNvPr id="92" name="圆角矩形 91"/>
          <p:cNvSpPr/>
          <p:nvPr/>
        </p:nvSpPr>
        <p:spPr>
          <a:xfrm>
            <a:off x="7530163" y="1148254"/>
            <a:ext cx="1220251" cy="578734"/>
          </a:xfrm>
          <a:prstGeom prst="roundRect">
            <a:avLst/>
          </a:prstGeom>
          <a:solidFill>
            <a:srgbClr val="28CAA3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CRM</a:t>
            </a:r>
            <a:endParaRPr kumimoji="1" lang="zh-CN" altLang="en-US" dirty="0"/>
          </a:p>
        </p:txBody>
      </p:sp>
      <p:sp>
        <p:nvSpPr>
          <p:cNvPr id="93" name="圆角矩形 92"/>
          <p:cNvSpPr/>
          <p:nvPr/>
        </p:nvSpPr>
        <p:spPr>
          <a:xfrm>
            <a:off x="8892533" y="1159829"/>
            <a:ext cx="1184247" cy="57873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订单管理</a:t>
            </a:r>
            <a:endParaRPr kumimoji="1" lang="zh-CN" altLang="en-US" dirty="0"/>
          </a:p>
        </p:txBody>
      </p:sp>
      <p:sp>
        <p:nvSpPr>
          <p:cNvPr id="94" name="圆角矩形 93"/>
          <p:cNvSpPr/>
          <p:nvPr/>
        </p:nvSpPr>
        <p:spPr>
          <a:xfrm>
            <a:off x="10240817" y="1148254"/>
            <a:ext cx="1160246" cy="578734"/>
          </a:xfrm>
          <a:prstGeom prst="roundRect">
            <a:avLst/>
          </a:prstGeom>
          <a:solidFill>
            <a:srgbClr val="D883FF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进销存</a:t>
            </a:r>
            <a:endParaRPr kumimoji="1" lang="zh-CN" altLang="en-US" dirty="0"/>
          </a:p>
        </p:txBody>
      </p:sp>
      <p:sp>
        <p:nvSpPr>
          <p:cNvPr id="95" name="圆角矩形 94"/>
          <p:cNvSpPr/>
          <p:nvPr/>
        </p:nvSpPr>
        <p:spPr>
          <a:xfrm>
            <a:off x="671322" y="5392861"/>
            <a:ext cx="10833912" cy="612197"/>
          </a:xfrm>
          <a:prstGeom prst="roundRect">
            <a:avLst>
              <a:gd name="adj" fmla="val 4000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</a:rPr>
              <a:t>探码科技</a:t>
            </a:r>
            <a:r>
              <a:rPr kumimoji="1" lang="en-US" altLang="zh-CN" dirty="0">
                <a:solidFill>
                  <a:schemeClr val="bg1"/>
                </a:solidFill>
              </a:rPr>
              <a:t>-PaaS</a:t>
            </a:r>
            <a:r>
              <a:rPr kumimoji="1" lang="zh-CN" altLang="en-US" dirty="0">
                <a:solidFill>
                  <a:schemeClr val="bg1"/>
                </a:solidFill>
              </a:rPr>
              <a:t>技术层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0340" y="216696"/>
            <a:ext cx="4682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TM-SaaS</a:t>
            </a:r>
            <a:r>
              <a:rPr kumimoji="1" lang="zh-CN" altLang="en-US" dirty="0"/>
              <a:t>系统：企业数字化信息化解决方案</a:t>
            </a:r>
            <a:endParaRPr kumimoji="1" lang="zh-CN" altLang="en-US" dirty="0"/>
          </a:p>
        </p:txBody>
      </p:sp>
      <p:sp>
        <p:nvSpPr>
          <p:cNvPr id="41" name="圆角矩形 40"/>
          <p:cNvSpPr/>
          <p:nvPr/>
        </p:nvSpPr>
        <p:spPr>
          <a:xfrm>
            <a:off x="1386225" y="1148254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CMS</a:t>
            </a:r>
            <a:r>
              <a:rPr kumimoji="1" lang="zh-CN" altLang="en-US" dirty="0"/>
              <a:t>网站</a:t>
            </a:r>
            <a:endParaRPr kumimoji="1" lang="zh-CN" altLang="en-US" dirty="0"/>
          </a:p>
        </p:txBody>
      </p:sp>
      <p:sp>
        <p:nvSpPr>
          <p:cNvPr id="42" name="圆角矩形 41"/>
          <p:cNvSpPr/>
          <p:nvPr/>
        </p:nvSpPr>
        <p:spPr>
          <a:xfrm>
            <a:off x="2783550" y="1148254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图片资源</a:t>
            </a:r>
            <a:endParaRPr kumimoji="1" lang="zh-CN" altLang="en-US" dirty="0"/>
          </a:p>
        </p:txBody>
      </p:sp>
      <p:sp>
        <p:nvSpPr>
          <p:cNvPr id="43" name="圆角矩形 42"/>
          <p:cNvSpPr/>
          <p:nvPr/>
        </p:nvSpPr>
        <p:spPr>
          <a:xfrm>
            <a:off x="4371148" y="697696"/>
            <a:ext cx="2935824" cy="2632679"/>
          </a:xfrm>
          <a:prstGeom prst="roundRect">
            <a:avLst>
              <a:gd name="adj" fmla="val 4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场景应用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4471623" y="1840376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集体相册</a:t>
            </a:r>
            <a:endParaRPr kumimoji="1" lang="zh-CN" altLang="en-US" dirty="0"/>
          </a:p>
        </p:txBody>
      </p:sp>
      <p:sp>
        <p:nvSpPr>
          <p:cNvPr id="45" name="圆角矩形 44"/>
          <p:cNvSpPr/>
          <p:nvPr/>
        </p:nvSpPr>
        <p:spPr>
          <a:xfrm>
            <a:off x="5868948" y="1840376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活动报名</a:t>
            </a:r>
            <a:endParaRPr kumimoji="1" lang="zh-CN" altLang="en-US" dirty="0"/>
          </a:p>
        </p:txBody>
      </p:sp>
      <p:sp>
        <p:nvSpPr>
          <p:cNvPr id="46" name="圆角矩形 45"/>
          <p:cNvSpPr/>
          <p:nvPr/>
        </p:nvSpPr>
        <p:spPr>
          <a:xfrm>
            <a:off x="4471623" y="2515478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电商平台</a:t>
            </a:r>
            <a:endParaRPr kumimoji="1" lang="zh-CN" altLang="en-US" dirty="0"/>
          </a:p>
        </p:txBody>
      </p:sp>
      <p:sp>
        <p:nvSpPr>
          <p:cNvPr id="47" name="圆角矩形 46"/>
          <p:cNvSpPr/>
          <p:nvPr/>
        </p:nvSpPr>
        <p:spPr>
          <a:xfrm>
            <a:off x="5868948" y="2515478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海外购</a:t>
            </a:r>
            <a:endParaRPr kumimoji="1" lang="zh-CN" altLang="en-US" dirty="0"/>
          </a:p>
        </p:txBody>
      </p:sp>
      <p:sp>
        <p:nvSpPr>
          <p:cNvPr id="48" name="圆角矩形 47"/>
          <p:cNvSpPr/>
          <p:nvPr/>
        </p:nvSpPr>
        <p:spPr>
          <a:xfrm>
            <a:off x="4456431" y="1148254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简历制作</a:t>
            </a:r>
            <a:endParaRPr kumimoji="1" lang="zh-CN" altLang="en-US" dirty="0"/>
          </a:p>
        </p:txBody>
      </p:sp>
      <p:sp>
        <p:nvSpPr>
          <p:cNvPr id="49" name="圆角矩形 48"/>
          <p:cNvSpPr/>
          <p:nvPr/>
        </p:nvSpPr>
        <p:spPr>
          <a:xfrm>
            <a:off x="5853756" y="1148254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团队介绍</a:t>
            </a:r>
            <a:endParaRPr kumimoji="1" lang="zh-CN" altLang="en-US" dirty="0"/>
          </a:p>
        </p:txBody>
      </p:sp>
      <p:sp>
        <p:nvSpPr>
          <p:cNvPr id="50" name="圆角矩形 49"/>
          <p:cNvSpPr/>
          <p:nvPr/>
        </p:nvSpPr>
        <p:spPr>
          <a:xfrm>
            <a:off x="7530163" y="3262618"/>
            <a:ext cx="1220240" cy="578734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Message</a:t>
            </a:r>
            <a:endParaRPr kumimoji="1" lang="zh-CN" altLang="en-US" dirty="0"/>
          </a:p>
        </p:txBody>
      </p:sp>
      <p:sp>
        <p:nvSpPr>
          <p:cNvPr id="51" name="圆角矩形 50"/>
          <p:cNvSpPr/>
          <p:nvPr/>
        </p:nvSpPr>
        <p:spPr>
          <a:xfrm>
            <a:off x="8915683" y="3274193"/>
            <a:ext cx="1184247" cy="56715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Chat</a:t>
            </a:r>
            <a:endParaRPr kumimoji="1" lang="zh-CN" altLang="en-US" dirty="0"/>
          </a:p>
        </p:txBody>
      </p:sp>
      <p:sp>
        <p:nvSpPr>
          <p:cNvPr id="52" name="圆角矩形 51"/>
          <p:cNvSpPr/>
          <p:nvPr/>
        </p:nvSpPr>
        <p:spPr>
          <a:xfrm>
            <a:off x="10240817" y="3262618"/>
            <a:ext cx="1160246" cy="57873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Bot</a:t>
            </a:r>
            <a:endParaRPr kumimoji="1" lang="zh-CN" altLang="en-US" dirty="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圆角矩形 52"/>
          <p:cNvSpPr/>
          <p:nvPr/>
        </p:nvSpPr>
        <p:spPr>
          <a:xfrm>
            <a:off x="1297811" y="3426743"/>
            <a:ext cx="6004546" cy="656274"/>
          </a:xfrm>
          <a:prstGeom prst="roundRect">
            <a:avLst>
              <a:gd name="adj" fmla="val 4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b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配置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4" name="圆角矩形 83"/>
          <p:cNvSpPr/>
          <p:nvPr/>
        </p:nvSpPr>
        <p:spPr>
          <a:xfrm>
            <a:off x="659749" y="697695"/>
            <a:ext cx="500547" cy="3395123"/>
          </a:xfrm>
          <a:prstGeom prst="roundRect">
            <a:avLst>
              <a:gd name="adj" fmla="val 4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b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CC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控制中心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7444486" y="697696"/>
            <a:ext cx="4049173" cy="3363287"/>
          </a:xfrm>
          <a:prstGeom prst="roundRect">
            <a:avLst>
              <a:gd name="adj" fmla="val 4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应用端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59748" y="4256594"/>
            <a:ext cx="8350821" cy="974203"/>
          </a:xfrm>
          <a:prstGeom prst="roundRect">
            <a:avLst>
              <a:gd name="adj" fmla="val 4000"/>
            </a:avLst>
          </a:prstGeom>
          <a:solidFill>
            <a:srgbClr val="28CAA3"/>
          </a:solidFill>
          <a:ln>
            <a:solidFill>
              <a:srgbClr val="28CA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b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系统</a:t>
            </a:r>
            <a:endParaRPr kumimoji="1"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中心</a:t>
            </a:r>
            <a:endParaRPr kumimoji="1"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5988936" y="4479928"/>
            <a:ext cx="1435261" cy="578734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用户认证</a:t>
            </a:r>
            <a:endParaRPr kumimoji="1" lang="zh-CN" altLang="en-US" dirty="0"/>
          </a:p>
        </p:txBody>
      </p:sp>
      <p:sp>
        <p:nvSpPr>
          <p:cNvPr id="29" name="圆角矩形 28"/>
          <p:cNvSpPr/>
          <p:nvPr/>
        </p:nvSpPr>
        <p:spPr>
          <a:xfrm>
            <a:off x="4469445" y="4479928"/>
            <a:ext cx="1435261" cy="578734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角色权限</a:t>
            </a:r>
            <a:endParaRPr kumimoji="1" lang="zh-CN" altLang="en-US" dirty="0"/>
          </a:p>
        </p:txBody>
      </p:sp>
      <p:sp>
        <p:nvSpPr>
          <p:cNvPr id="30" name="圆角矩形 29"/>
          <p:cNvSpPr/>
          <p:nvPr/>
        </p:nvSpPr>
        <p:spPr>
          <a:xfrm>
            <a:off x="2949954" y="4479928"/>
            <a:ext cx="1435261" cy="578734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用户管理</a:t>
            </a:r>
            <a:endParaRPr kumimoji="1" lang="zh-CN" altLang="en-US" dirty="0"/>
          </a:p>
        </p:txBody>
      </p:sp>
      <p:sp>
        <p:nvSpPr>
          <p:cNvPr id="31" name="圆角矩形 30"/>
          <p:cNvSpPr/>
          <p:nvPr/>
        </p:nvSpPr>
        <p:spPr>
          <a:xfrm>
            <a:off x="7508428" y="4479928"/>
            <a:ext cx="1284185" cy="578734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应用授权</a:t>
            </a:r>
            <a:endParaRPr kumimoji="1" lang="zh-CN" altLang="en-US" dirty="0"/>
          </a:p>
        </p:txBody>
      </p:sp>
      <p:sp>
        <p:nvSpPr>
          <p:cNvPr id="32" name="圆角矩形 31"/>
          <p:cNvSpPr/>
          <p:nvPr/>
        </p:nvSpPr>
        <p:spPr>
          <a:xfrm>
            <a:off x="1430463" y="4479928"/>
            <a:ext cx="1435261" cy="578734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系统配置</a:t>
            </a:r>
            <a:endParaRPr kumimoji="1" lang="zh-CN" altLang="en-US" dirty="0"/>
          </a:p>
        </p:txBody>
      </p:sp>
      <p:sp>
        <p:nvSpPr>
          <p:cNvPr id="37" name="圆角矩形 36"/>
          <p:cNvSpPr/>
          <p:nvPr/>
        </p:nvSpPr>
        <p:spPr>
          <a:xfrm>
            <a:off x="4567698" y="3510016"/>
            <a:ext cx="1268976" cy="507882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日志管理</a:t>
            </a:r>
            <a:endParaRPr kumimoji="1" lang="zh-CN" altLang="en-US" dirty="0"/>
          </a:p>
        </p:txBody>
      </p:sp>
      <p:sp>
        <p:nvSpPr>
          <p:cNvPr id="38" name="圆角矩形 37"/>
          <p:cNvSpPr/>
          <p:nvPr/>
        </p:nvSpPr>
        <p:spPr>
          <a:xfrm>
            <a:off x="5929082" y="3510016"/>
            <a:ext cx="1244545" cy="507882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消息中心</a:t>
            </a:r>
            <a:endParaRPr kumimoji="1" lang="zh-CN" altLang="en-US" dirty="0"/>
          </a:p>
        </p:txBody>
      </p:sp>
      <p:sp>
        <p:nvSpPr>
          <p:cNvPr id="39" name="圆角矩形 38"/>
          <p:cNvSpPr/>
          <p:nvPr/>
        </p:nvSpPr>
        <p:spPr>
          <a:xfrm>
            <a:off x="3198561" y="3510016"/>
            <a:ext cx="1276728" cy="507882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广告</a:t>
            </a:r>
            <a:r>
              <a:rPr kumimoji="1" lang="en-US" altLang="zh-CN" dirty="0"/>
              <a:t>/</a:t>
            </a:r>
            <a:r>
              <a:rPr kumimoji="1" lang="zh-CN" altLang="en-US" dirty="0"/>
              <a:t>订阅</a:t>
            </a:r>
            <a:endParaRPr kumimoji="1" lang="zh-CN" altLang="en-US" dirty="0"/>
          </a:p>
        </p:txBody>
      </p:sp>
      <p:sp>
        <p:nvSpPr>
          <p:cNvPr id="40" name="圆角矩形 39"/>
          <p:cNvSpPr/>
          <p:nvPr/>
        </p:nvSpPr>
        <p:spPr>
          <a:xfrm>
            <a:off x="1738908" y="3510016"/>
            <a:ext cx="1367244" cy="507882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帮助中心</a:t>
            </a:r>
            <a:endParaRPr kumimoji="1" lang="zh-CN" altLang="en-US" dirty="0"/>
          </a:p>
        </p:txBody>
      </p:sp>
      <p:sp>
        <p:nvSpPr>
          <p:cNvPr id="63" name="圆角矩形 62"/>
          <p:cNvSpPr/>
          <p:nvPr/>
        </p:nvSpPr>
        <p:spPr>
          <a:xfrm>
            <a:off x="7530163" y="2557830"/>
            <a:ext cx="1220240" cy="578734"/>
          </a:xfrm>
          <a:prstGeom prst="roundRect">
            <a:avLst/>
          </a:prstGeom>
          <a:solidFill>
            <a:srgbClr val="FF00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京东电商</a:t>
            </a:r>
            <a:endParaRPr kumimoji="1" lang="zh-CN" altLang="en-US" dirty="0"/>
          </a:p>
        </p:txBody>
      </p:sp>
      <p:sp>
        <p:nvSpPr>
          <p:cNvPr id="67" name="圆角矩形 66"/>
          <p:cNvSpPr/>
          <p:nvPr/>
        </p:nvSpPr>
        <p:spPr>
          <a:xfrm>
            <a:off x="1297810" y="697696"/>
            <a:ext cx="2935824" cy="2632679"/>
          </a:xfrm>
          <a:prstGeom prst="roundRect">
            <a:avLst>
              <a:gd name="adj" fmla="val 4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平台端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5" name="圆角矩形 74"/>
          <p:cNvSpPr/>
          <p:nvPr/>
        </p:nvSpPr>
        <p:spPr>
          <a:xfrm>
            <a:off x="1401417" y="1840376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DIY</a:t>
            </a:r>
            <a:r>
              <a:rPr kumimoji="1" lang="zh-CN" altLang="en-US" dirty="0"/>
              <a:t>定制</a:t>
            </a:r>
            <a:endParaRPr kumimoji="1" lang="zh-CN" altLang="en-US" dirty="0"/>
          </a:p>
        </p:txBody>
      </p:sp>
      <p:sp>
        <p:nvSpPr>
          <p:cNvPr id="76" name="圆角矩形 75"/>
          <p:cNvSpPr/>
          <p:nvPr/>
        </p:nvSpPr>
        <p:spPr>
          <a:xfrm>
            <a:off x="2798742" y="1840376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--</a:t>
            </a:r>
            <a:endParaRPr kumimoji="1" lang="zh-CN" altLang="en-US" dirty="0"/>
          </a:p>
        </p:txBody>
      </p:sp>
      <p:sp>
        <p:nvSpPr>
          <p:cNvPr id="77" name="圆角矩形 76"/>
          <p:cNvSpPr/>
          <p:nvPr/>
        </p:nvSpPr>
        <p:spPr>
          <a:xfrm>
            <a:off x="1401417" y="2515478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DXP</a:t>
            </a:r>
            <a:r>
              <a:rPr kumimoji="1" lang="zh-CN" altLang="en-US" dirty="0"/>
              <a:t>平台</a:t>
            </a:r>
            <a:endParaRPr kumimoji="1" lang="zh-CN" altLang="en-US" dirty="0"/>
          </a:p>
        </p:txBody>
      </p:sp>
      <p:sp>
        <p:nvSpPr>
          <p:cNvPr id="78" name="圆角矩形 77"/>
          <p:cNvSpPr/>
          <p:nvPr/>
        </p:nvSpPr>
        <p:spPr>
          <a:xfrm>
            <a:off x="2798742" y="2515478"/>
            <a:ext cx="1277862" cy="578734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对接</a:t>
            </a:r>
            <a:r>
              <a:rPr kumimoji="1" lang="en-US" altLang="zh-CN" dirty="0"/>
              <a:t>ERP</a:t>
            </a:r>
            <a:endParaRPr kumimoji="1" lang="zh-CN" altLang="en-US" dirty="0"/>
          </a:p>
        </p:txBody>
      </p:sp>
      <p:sp>
        <p:nvSpPr>
          <p:cNvPr id="85" name="圆角矩形 84"/>
          <p:cNvSpPr/>
          <p:nvPr/>
        </p:nvSpPr>
        <p:spPr>
          <a:xfrm>
            <a:off x="9144950" y="4248878"/>
            <a:ext cx="2348709" cy="981919"/>
          </a:xfrm>
          <a:prstGeom prst="roundRect">
            <a:avLst>
              <a:gd name="adj" fmla="val 4000"/>
            </a:avLst>
          </a:prstGeom>
          <a:solidFill>
            <a:srgbClr val="A848F3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bg1">
                    <a:lumMod val="95000"/>
                  </a:schemeClr>
                </a:solidFill>
              </a:rPr>
              <a:t>API</a:t>
            </a:r>
            <a:r>
              <a:rPr kumimoji="1" lang="zh-CN" altLang="en-US" dirty="0">
                <a:solidFill>
                  <a:schemeClr val="bg1">
                    <a:lumMod val="95000"/>
                  </a:schemeClr>
                </a:solidFill>
              </a:rPr>
              <a:t>接口层</a:t>
            </a:r>
            <a:endParaRPr kumimoji="1"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7" name="圆角矩形 86"/>
          <p:cNvSpPr/>
          <p:nvPr/>
        </p:nvSpPr>
        <p:spPr>
          <a:xfrm>
            <a:off x="8892533" y="2569405"/>
            <a:ext cx="1184247" cy="578734"/>
          </a:xfrm>
          <a:prstGeom prst="roundRect">
            <a:avLst/>
          </a:prstGeom>
          <a:solidFill>
            <a:srgbClr val="DD462F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天猫电商</a:t>
            </a:r>
            <a:endParaRPr kumimoji="1" lang="zh-CN" altLang="en-US" dirty="0"/>
          </a:p>
        </p:txBody>
      </p:sp>
      <p:sp>
        <p:nvSpPr>
          <p:cNvPr id="88" name="圆角矩形 87"/>
          <p:cNvSpPr/>
          <p:nvPr/>
        </p:nvSpPr>
        <p:spPr>
          <a:xfrm>
            <a:off x="10240817" y="2557830"/>
            <a:ext cx="1128247" cy="578734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礼物说</a:t>
            </a:r>
            <a:endParaRPr kumimoji="1" lang="zh-CN" altLang="en-US" dirty="0"/>
          </a:p>
        </p:txBody>
      </p:sp>
      <p:sp>
        <p:nvSpPr>
          <p:cNvPr id="89" name="圆角矩形 88"/>
          <p:cNvSpPr/>
          <p:nvPr/>
        </p:nvSpPr>
        <p:spPr>
          <a:xfrm>
            <a:off x="7530163" y="1853042"/>
            <a:ext cx="1220240" cy="578734"/>
          </a:xfrm>
          <a:prstGeom prst="roundRect">
            <a:avLst/>
          </a:prstGeom>
          <a:solidFill>
            <a:srgbClr val="FF93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单品电商</a:t>
            </a:r>
            <a:endParaRPr kumimoji="1" lang="zh-CN" altLang="en-US" dirty="0"/>
          </a:p>
        </p:txBody>
      </p:sp>
      <p:sp>
        <p:nvSpPr>
          <p:cNvPr id="90" name="圆角矩形 89"/>
          <p:cNvSpPr/>
          <p:nvPr/>
        </p:nvSpPr>
        <p:spPr>
          <a:xfrm>
            <a:off x="8892533" y="1864617"/>
            <a:ext cx="1195823" cy="578734"/>
          </a:xfrm>
          <a:prstGeom prst="roundRect">
            <a:avLst/>
          </a:prstGeom>
          <a:solidFill>
            <a:srgbClr val="00B0F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社区电商</a:t>
            </a:r>
            <a:endParaRPr kumimoji="1" lang="zh-CN" altLang="en-US" dirty="0"/>
          </a:p>
        </p:txBody>
      </p:sp>
      <p:sp>
        <p:nvSpPr>
          <p:cNvPr id="91" name="圆角矩形 90"/>
          <p:cNvSpPr/>
          <p:nvPr/>
        </p:nvSpPr>
        <p:spPr>
          <a:xfrm>
            <a:off x="10240817" y="1853042"/>
            <a:ext cx="1128247" cy="578734"/>
          </a:xfrm>
          <a:prstGeom prst="roundRect">
            <a:avLst/>
          </a:prstGeom>
          <a:solidFill>
            <a:srgbClr val="7030A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小程序</a:t>
            </a:r>
            <a:endParaRPr kumimoji="1" lang="zh-CN" altLang="en-US" dirty="0"/>
          </a:p>
        </p:txBody>
      </p:sp>
      <p:sp>
        <p:nvSpPr>
          <p:cNvPr id="92" name="圆角矩形 91"/>
          <p:cNvSpPr/>
          <p:nvPr/>
        </p:nvSpPr>
        <p:spPr>
          <a:xfrm>
            <a:off x="7530163" y="1148254"/>
            <a:ext cx="1220251" cy="578734"/>
          </a:xfrm>
          <a:prstGeom prst="roundRect">
            <a:avLst/>
          </a:prstGeom>
          <a:solidFill>
            <a:srgbClr val="28CAA3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DIY</a:t>
            </a:r>
            <a:r>
              <a:rPr kumimoji="1" lang="zh-CN" altLang="en-US" dirty="0"/>
              <a:t>定制</a:t>
            </a:r>
            <a:endParaRPr kumimoji="1" lang="zh-CN" altLang="en-US" dirty="0"/>
          </a:p>
        </p:txBody>
      </p:sp>
      <p:sp>
        <p:nvSpPr>
          <p:cNvPr id="93" name="圆角矩形 92"/>
          <p:cNvSpPr/>
          <p:nvPr/>
        </p:nvSpPr>
        <p:spPr>
          <a:xfrm>
            <a:off x="8892533" y="1159829"/>
            <a:ext cx="1184247" cy="57873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官网</a:t>
            </a:r>
            <a:endParaRPr kumimoji="1" lang="zh-CN" altLang="en-US" dirty="0"/>
          </a:p>
        </p:txBody>
      </p:sp>
      <p:sp>
        <p:nvSpPr>
          <p:cNvPr id="94" name="圆角矩形 93"/>
          <p:cNvSpPr/>
          <p:nvPr/>
        </p:nvSpPr>
        <p:spPr>
          <a:xfrm>
            <a:off x="10240817" y="1148254"/>
            <a:ext cx="1160246" cy="578734"/>
          </a:xfrm>
          <a:prstGeom prst="roundRect">
            <a:avLst/>
          </a:prstGeom>
          <a:solidFill>
            <a:srgbClr val="D883FF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自营电商</a:t>
            </a:r>
            <a:endParaRPr kumimoji="1" lang="zh-CN" altLang="en-US" dirty="0"/>
          </a:p>
        </p:txBody>
      </p:sp>
      <p:sp>
        <p:nvSpPr>
          <p:cNvPr id="95" name="圆角矩形 94"/>
          <p:cNvSpPr/>
          <p:nvPr/>
        </p:nvSpPr>
        <p:spPr>
          <a:xfrm>
            <a:off x="671322" y="5392861"/>
            <a:ext cx="10833912" cy="612197"/>
          </a:xfrm>
          <a:prstGeom prst="roundRect">
            <a:avLst>
              <a:gd name="adj" fmla="val 4000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</a:rPr>
              <a:t>探码科技</a:t>
            </a:r>
            <a:r>
              <a:rPr kumimoji="1" lang="en-US" altLang="zh-CN" dirty="0">
                <a:solidFill>
                  <a:schemeClr val="bg1"/>
                </a:solidFill>
              </a:rPr>
              <a:t>-PaaS</a:t>
            </a:r>
            <a:r>
              <a:rPr kumimoji="1" lang="zh-CN" altLang="en-US" dirty="0">
                <a:solidFill>
                  <a:schemeClr val="bg1"/>
                </a:solidFill>
              </a:rPr>
              <a:t>技术层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0340" y="216696"/>
            <a:ext cx="4506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TM-SaaS</a:t>
            </a:r>
            <a:r>
              <a:rPr kumimoji="1" lang="zh-CN" altLang="en-US" dirty="0"/>
              <a:t>系统：</a:t>
            </a:r>
            <a:r>
              <a:rPr kumimoji="1" lang="en-US" altLang="zh-CN" dirty="0"/>
              <a:t>Zippo</a:t>
            </a:r>
            <a:r>
              <a:rPr kumimoji="1" lang="zh-CN" altLang="en-US" dirty="0"/>
              <a:t>供应链管理解决方案</a:t>
            </a:r>
            <a:endParaRPr kumimoji="1" lang="zh-CN" altLang="en-US" dirty="0"/>
          </a:p>
        </p:txBody>
      </p:sp>
      <p:sp>
        <p:nvSpPr>
          <p:cNvPr id="41" name="圆角矩形 40"/>
          <p:cNvSpPr/>
          <p:nvPr/>
        </p:nvSpPr>
        <p:spPr>
          <a:xfrm>
            <a:off x="1386225" y="1148254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CRM</a:t>
            </a:r>
            <a:endParaRPr kumimoji="1" lang="zh-CN" altLang="en-US" dirty="0"/>
          </a:p>
        </p:txBody>
      </p:sp>
      <p:sp>
        <p:nvSpPr>
          <p:cNvPr id="42" name="圆角矩形 41"/>
          <p:cNvSpPr/>
          <p:nvPr/>
        </p:nvSpPr>
        <p:spPr>
          <a:xfrm>
            <a:off x="2783550" y="1148254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订单财账</a:t>
            </a:r>
            <a:endParaRPr kumimoji="1" lang="zh-CN" altLang="en-US" dirty="0"/>
          </a:p>
        </p:txBody>
      </p:sp>
      <p:sp>
        <p:nvSpPr>
          <p:cNvPr id="43" name="圆角矩形 42"/>
          <p:cNvSpPr/>
          <p:nvPr/>
        </p:nvSpPr>
        <p:spPr>
          <a:xfrm>
            <a:off x="4371148" y="697696"/>
            <a:ext cx="2935824" cy="2632679"/>
          </a:xfrm>
          <a:prstGeom prst="roundRect">
            <a:avLst>
              <a:gd name="adj" fmla="val 4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工厂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经销商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4471623" y="1840376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商品</a:t>
            </a:r>
            <a:endParaRPr kumimoji="1" lang="zh-CN" altLang="en-US" dirty="0"/>
          </a:p>
        </p:txBody>
      </p:sp>
      <p:sp>
        <p:nvSpPr>
          <p:cNvPr id="45" name="圆角矩形 44"/>
          <p:cNvSpPr/>
          <p:nvPr/>
        </p:nvSpPr>
        <p:spPr>
          <a:xfrm>
            <a:off x="5868948" y="1840376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订单</a:t>
            </a:r>
            <a:endParaRPr kumimoji="1" lang="zh-CN" altLang="en-US" dirty="0"/>
          </a:p>
        </p:txBody>
      </p:sp>
      <p:sp>
        <p:nvSpPr>
          <p:cNvPr id="46" name="圆角矩形 45"/>
          <p:cNvSpPr/>
          <p:nvPr/>
        </p:nvSpPr>
        <p:spPr>
          <a:xfrm>
            <a:off x="4471623" y="2515478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工艺</a:t>
            </a:r>
            <a:endParaRPr kumimoji="1" lang="zh-CN" altLang="en-US" dirty="0"/>
          </a:p>
        </p:txBody>
      </p:sp>
      <p:sp>
        <p:nvSpPr>
          <p:cNvPr id="47" name="圆角矩形 46"/>
          <p:cNvSpPr/>
          <p:nvPr/>
        </p:nvSpPr>
        <p:spPr>
          <a:xfrm>
            <a:off x="5868948" y="2515478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机底</a:t>
            </a:r>
            <a:endParaRPr kumimoji="1" lang="zh-CN" altLang="en-US" dirty="0"/>
          </a:p>
        </p:txBody>
      </p:sp>
      <p:sp>
        <p:nvSpPr>
          <p:cNvPr id="48" name="圆角矩形 47"/>
          <p:cNvSpPr/>
          <p:nvPr/>
        </p:nvSpPr>
        <p:spPr>
          <a:xfrm>
            <a:off x="4456431" y="1148254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生产</a:t>
            </a:r>
            <a:endParaRPr kumimoji="1" lang="zh-CN" altLang="en-US" dirty="0"/>
          </a:p>
        </p:txBody>
      </p:sp>
      <p:sp>
        <p:nvSpPr>
          <p:cNvPr id="49" name="圆角矩形 48"/>
          <p:cNvSpPr/>
          <p:nvPr/>
        </p:nvSpPr>
        <p:spPr>
          <a:xfrm>
            <a:off x="5853756" y="1148254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营销</a:t>
            </a:r>
            <a:endParaRPr kumimoji="1" lang="zh-CN" altLang="en-US" dirty="0"/>
          </a:p>
        </p:txBody>
      </p:sp>
      <p:sp>
        <p:nvSpPr>
          <p:cNvPr id="50" name="圆角矩形 49"/>
          <p:cNvSpPr/>
          <p:nvPr/>
        </p:nvSpPr>
        <p:spPr>
          <a:xfrm>
            <a:off x="7530163" y="3262618"/>
            <a:ext cx="1220240" cy="578734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Message</a:t>
            </a:r>
            <a:endParaRPr kumimoji="1" lang="zh-CN" altLang="en-US" dirty="0"/>
          </a:p>
        </p:txBody>
      </p:sp>
      <p:sp>
        <p:nvSpPr>
          <p:cNvPr id="51" name="圆角矩形 50"/>
          <p:cNvSpPr/>
          <p:nvPr/>
        </p:nvSpPr>
        <p:spPr>
          <a:xfrm>
            <a:off x="8915683" y="3274193"/>
            <a:ext cx="1184247" cy="56715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Chat</a:t>
            </a:r>
            <a:endParaRPr kumimoji="1" lang="zh-CN" altLang="en-US" dirty="0"/>
          </a:p>
        </p:txBody>
      </p:sp>
      <p:sp>
        <p:nvSpPr>
          <p:cNvPr id="52" name="圆角矩形 51"/>
          <p:cNvSpPr/>
          <p:nvPr/>
        </p:nvSpPr>
        <p:spPr>
          <a:xfrm>
            <a:off x="10240817" y="3262618"/>
            <a:ext cx="1160246" cy="578734"/>
          </a:xfrm>
          <a:prstGeom prst="roundRect">
            <a:avLst/>
          </a:prstGeom>
          <a:solidFill>
            <a:srgbClr val="FF40FF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Bot</a:t>
            </a:r>
            <a:endParaRPr kumimoji="1" lang="zh-CN" altLang="en-US" dirty="0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圆角矩形 52"/>
          <p:cNvSpPr/>
          <p:nvPr/>
        </p:nvSpPr>
        <p:spPr>
          <a:xfrm>
            <a:off x="1297811" y="3426743"/>
            <a:ext cx="6004546" cy="656274"/>
          </a:xfrm>
          <a:prstGeom prst="roundRect">
            <a:avLst>
              <a:gd name="adj" fmla="val 4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b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配置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4" name="圆角矩形 83"/>
          <p:cNvSpPr/>
          <p:nvPr/>
        </p:nvSpPr>
        <p:spPr>
          <a:xfrm>
            <a:off x="659749" y="697695"/>
            <a:ext cx="500547" cy="3395123"/>
          </a:xfrm>
          <a:prstGeom prst="roundRect">
            <a:avLst>
              <a:gd name="adj" fmla="val 4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b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CC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控制中心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7444486" y="697696"/>
            <a:ext cx="4049173" cy="3363287"/>
          </a:xfrm>
          <a:prstGeom prst="roundRect">
            <a:avLst>
              <a:gd name="adj" fmla="val 4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应用端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59748" y="4256594"/>
            <a:ext cx="8350821" cy="974203"/>
          </a:xfrm>
          <a:prstGeom prst="roundRect">
            <a:avLst>
              <a:gd name="adj" fmla="val 4000"/>
            </a:avLst>
          </a:prstGeom>
          <a:solidFill>
            <a:srgbClr val="28CAA3"/>
          </a:solidFill>
          <a:ln>
            <a:solidFill>
              <a:srgbClr val="28CA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b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系统</a:t>
            </a:r>
            <a:endParaRPr kumimoji="1"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中心</a:t>
            </a:r>
            <a:endParaRPr kumimoji="1"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5988936" y="4479928"/>
            <a:ext cx="1435261" cy="578734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用户认证</a:t>
            </a:r>
            <a:endParaRPr kumimoji="1" lang="zh-CN" altLang="en-US" dirty="0"/>
          </a:p>
        </p:txBody>
      </p:sp>
      <p:sp>
        <p:nvSpPr>
          <p:cNvPr id="29" name="圆角矩形 28"/>
          <p:cNvSpPr/>
          <p:nvPr/>
        </p:nvSpPr>
        <p:spPr>
          <a:xfrm>
            <a:off x="4469445" y="4479928"/>
            <a:ext cx="1435261" cy="578734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角色权限</a:t>
            </a:r>
            <a:endParaRPr kumimoji="1" lang="zh-CN" altLang="en-US" dirty="0"/>
          </a:p>
        </p:txBody>
      </p:sp>
      <p:sp>
        <p:nvSpPr>
          <p:cNvPr id="30" name="圆角矩形 29"/>
          <p:cNvSpPr/>
          <p:nvPr/>
        </p:nvSpPr>
        <p:spPr>
          <a:xfrm>
            <a:off x="2949954" y="4479928"/>
            <a:ext cx="1435261" cy="578734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用户管理</a:t>
            </a:r>
            <a:endParaRPr kumimoji="1" lang="zh-CN" altLang="en-US" dirty="0"/>
          </a:p>
        </p:txBody>
      </p:sp>
      <p:sp>
        <p:nvSpPr>
          <p:cNvPr id="31" name="圆角矩形 30"/>
          <p:cNvSpPr/>
          <p:nvPr/>
        </p:nvSpPr>
        <p:spPr>
          <a:xfrm>
            <a:off x="7508428" y="4479928"/>
            <a:ext cx="1284185" cy="578734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应用授权</a:t>
            </a:r>
            <a:endParaRPr kumimoji="1" lang="zh-CN" altLang="en-US" dirty="0"/>
          </a:p>
        </p:txBody>
      </p:sp>
      <p:sp>
        <p:nvSpPr>
          <p:cNvPr id="32" name="圆角矩形 31"/>
          <p:cNvSpPr/>
          <p:nvPr/>
        </p:nvSpPr>
        <p:spPr>
          <a:xfrm>
            <a:off x="1430463" y="4479928"/>
            <a:ext cx="1435261" cy="578734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系统配置</a:t>
            </a:r>
            <a:endParaRPr kumimoji="1" lang="zh-CN" altLang="en-US" dirty="0"/>
          </a:p>
        </p:txBody>
      </p:sp>
      <p:sp>
        <p:nvSpPr>
          <p:cNvPr id="37" name="圆角矩形 36"/>
          <p:cNvSpPr/>
          <p:nvPr/>
        </p:nvSpPr>
        <p:spPr>
          <a:xfrm>
            <a:off x="4567698" y="3510016"/>
            <a:ext cx="1268976" cy="507882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日志管理</a:t>
            </a:r>
            <a:endParaRPr kumimoji="1" lang="zh-CN" altLang="en-US" dirty="0"/>
          </a:p>
        </p:txBody>
      </p:sp>
      <p:sp>
        <p:nvSpPr>
          <p:cNvPr id="38" name="圆角矩形 37"/>
          <p:cNvSpPr/>
          <p:nvPr/>
        </p:nvSpPr>
        <p:spPr>
          <a:xfrm>
            <a:off x="5929082" y="3510016"/>
            <a:ext cx="1244545" cy="507882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消息中心</a:t>
            </a:r>
            <a:endParaRPr kumimoji="1" lang="zh-CN" altLang="en-US" dirty="0"/>
          </a:p>
        </p:txBody>
      </p:sp>
      <p:sp>
        <p:nvSpPr>
          <p:cNvPr id="39" name="圆角矩形 38"/>
          <p:cNvSpPr/>
          <p:nvPr/>
        </p:nvSpPr>
        <p:spPr>
          <a:xfrm>
            <a:off x="3198561" y="3510016"/>
            <a:ext cx="1276728" cy="507882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广告</a:t>
            </a:r>
            <a:r>
              <a:rPr kumimoji="1" lang="en-US" altLang="zh-CN" dirty="0"/>
              <a:t>/</a:t>
            </a:r>
            <a:r>
              <a:rPr kumimoji="1" lang="zh-CN" altLang="en-US" dirty="0"/>
              <a:t>订阅</a:t>
            </a:r>
            <a:endParaRPr kumimoji="1" lang="zh-CN" altLang="en-US" dirty="0"/>
          </a:p>
        </p:txBody>
      </p:sp>
      <p:sp>
        <p:nvSpPr>
          <p:cNvPr id="40" name="圆角矩形 39"/>
          <p:cNvSpPr/>
          <p:nvPr/>
        </p:nvSpPr>
        <p:spPr>
          <a:xfrm>
            <a:off x="1738908" y="3510016"/>
            <a:ext cx="1367244" cy="507882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帮助中心</a:t>
            </a:r>
            <a:endParaRPr kumimoji="1" lang="zh-CN" altLang="en-US" dirty="0"/>
          </a:p>
        </p:txBody>
      </p:sp>
      <p:sp>
        <p:nvSpPr>
          <p:cNvPr id="63" name="圆角矩形 62"/>
          <p:cNvSpPr/>
          <p:nvPr/>
        </p:nvSpPr>
        <p:spPr>
          <a:xfrm>
            <a:off x="7530163" y="2557830"/>
            <a:ext cx="1220240" cy="578734"/>
          </a:xfrm>
          <a:prstGeom prst="roundRect">
            <a:avLst/>
          </a:prstGeom>
          <a:solidFill>
            <a:srgbClr val="FF00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百度</a:t>
            </a:r>
            <a:endParaRPr kumimoji="1" lang="zh-CN" altLang="en-US" dirty="0"/>
          </a:p>
        </p:txBody>
      </p:sp>
      <p:sp>
        <p:nvSpPr>
          <p:cNvPr id="67" name="圆角矩形 66"/>
          <p:cNvSpPr/>
          <p:nvPr/>
        </p:nvSpPr>
        <p:spPr>
          <a:xfrm>
            <a:off x="1297810" y="697696"/>
            <a:ext cx="2935824" cy="2632679"/>
          </a:xfrm>
          <a:prstGeom prst="roundRect">
            <a:avLst>
              <a:gd name="adj" fmla="val 4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平台端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5" name="圆角矩形 74"/>
          <p:cNvSpPr/>
          <p:nvPr/>
        </p:nvSpPr>
        <p:spPr>
          <a:xfrm>
            <a:off x="1401417" y="1840376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广告系统</a:t>
            </a:r>
            <a:endParaRPr kumimoji="1" lang="zh-CN" altLang="en-US" dirty="0"/>
          </a:p>
        </p:txBody>
      </p:sp>
      <p:sp>
        <p:nvSpPr>
          <p:cNvPr id="76" name="圆角矩形 75"/>
          <p:cNvSpPr/>
          <p:nvPr/>
        </p:nvSpPr>
        <p:spPr>
          <a:xfrm>
            <a:off x="2798742" y="1840376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SEO</a:t>
            </a:r>
            <a:r>
              <a:rPr kumimoji="1" lang="zh-CN" altLang="en-US" dirty="0"/>
              <a:t>系统</a:t>
            </a:r>
            <a:endParaRPr kumimoji="1" lang="zh-CN" altLang="en-US" dirty="0"/>
          </a:p>
        </p:txBody>
      </p:sp>
      <p:sp>
        <p:nvSpPr>
          <p:cNvPr id="77" name="圆角矩形 76"/>
          <p:cNvSpPr/>
          <p:nvPr/>
        </p:nvSpPr>
        <p:spPr>
          <a:xfrm>
            <a:off x="1401417" y="2515478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DXP</a:t>
            </a:r>
            <a:r>
              <a:rPr kumimoji="1" lang="zh-CN" altLang="en-US" dirty="0"/>
              <a:t>平台</a:t>
            </a:r>
            <a:endParaRPr kumimoji="1" lang="zh-CN" altLang="en-US" dirty="0"/>
          </a:p>
        </p:txBody>
      </p:sp>
      <p:sp>
        <p:nvSpPr>
          <p:cNvPr id="78" name="圆角矩形 77"/>
          <p:cNvSpPr/>
          <p:nvPr/>
        </p:nvSpPr>
        <p:spPr>
          <a:xfrm>
            <a:off x="2798742" y="2515478"/>
            <a:ext cx="1277862" cy="578734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数据运维</a:t>
            </a:r>
            <a:endParaRPr kumimoji="1" lang="zh-CN" altLang="en-US" dirty="0"/>
          </a:p>
        </p:txBody>
      </p:sp>
      <p:sp>
        <p:nvSpPr>
          <p:cNvPr id="85" name="圆角矩形 84"/>
          <p:cNvSpPr/>
          <p:nvPr/>
        </p:nvSpPr>
        <p:spPr>
          <a:xfrm>
            <a:off x="9144950" y="4248878"/>
            <a:ext cx="2348709" cy="981919"/>
          </a:xfrm>
          <a:prstGeom prst="roundRect">
            <a:avLst>
              <a:gd name="adj" fmla="val 4000"/>
            </a:avLst>
          </a:prstGeom>
          <a:solidFill>
            <a:srgbClr val="A848F3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bg1">
                    <a:lumMod val="95000"/>
                  </a:schemeClr>
                </a:solidFill>
              </a:rPr>
              <a:t>API</a:t>
            </a:r>
            <a:r>
              <a:rPr kumimoji="1" lang="zh-CN" altLang="en-US" dirty="0">
                <a:solidFill>
                  <a:schemeClr val="bg1">
                    <a:lumMod val="95000"/>
                  </a:schemeClr>
                </a:solidFill>
              </a:rPr>
              <a:t>接口层</a:t>
            </a:r>
            <a:endParaRPr kumimoji="1"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7" name="圆角矩形 86"/>
          <p:cNvSpPr/>
          <p:nvPr/>
        </p:nvSpPr>
        <p:spPr>
          <a:xfrm>
            <a:off x="8892533" y="2569405"/>
            <a:ext cx="1184247" cy="578734"/>
          </a:xfrm>
          <a:prstGeom prst="roundRect">
            <a:avLst/>
          </a:prstGeom>
          <a:solidFill>
            <a:srgbClr val="DD462F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微信</a:t>
            </a:r>
            <a:endParaRPr kumimoji="1" lang="zh-CN" altLang="en-US" dirty="0"/>
          </a:p>
        </p:txBody>
      </p:sp>
      <p:sp>
        <p:nvSpPr>
          <p:cNvPr id="88" name="圆角矩形 87"/>
          <p:cNvSpPr/>
          <p:nvPr/>
        </p:nvSpPr>
        <p:spPr>
          <a:xfrm>
            <a:off x="10240817" y="2557830"/>
            <a:ext cx="1128247" cy="578734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APP</a:t>
            </a:r>
            <a:endParaRPr kumimoji="1" lang="zh-CN" altLang="en-US" dirty="0"/>
          </a:p>
        </p:txBody>
      </p:sp>
      <p:sp>
        <p:nvSpPr>
          <p:cNvPr id="89" name="圆角矩形 88"/>
          <p:cNvSpPr/>
          <p:nvPr/>
        </p:nvSpPr>
        <p:spPr>
          <a:xfrm>
            <a:off x="7530163" y="1853042"/>
            <a:ext cx="1220240" cy="578734"/>
          </a:xfrm>
          <a:prstGeom prst="roundRect">
            <a:avLst/>
          </a:prstGeom>
          <a:solidFill>
            <a:srgbClr val="FF93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官网</a:t>
            </a:r>
            <a:endParaRPr kumimoji="1" lang="zh-CN" altLang="en-US" dirty="0"/>
          </a:p>
        </p:txBody>
      </p:sp>
      <p:sp>
        <p:nvSpPr>
          <p:cNvPr id="90" name="圆角矩形 89"/>
          <p:cNvSpPr/>
          <p:nvPr/>
        </p:nvSpPr>
        <p:spPr>
          <a:xfrm>
            <a:off x="8892533" y="1864617"/>
            <a:ext cx="1195823" cy="578734"/>
          </a:xfrm>
          <a:prstGeom prst="roundRect">
            <a:avLst/>
          </a:prstGeom>
          <a:solidFill>
            <a:srgbClr val="00B0F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自媒体</a:t>
            </a:r>
            <a:endParaRPr kumimoji="1" lang="zh-CN" altLang="en-US" dirty="0"/>
          </a:p>
        </p:txBody>
      </p:sp>
      <p:sp>
        <p:nvSpPr>
          <p:cNvPr id="91" name="圆角矩形 90"/>
          <p:cNvSpPr/>
          <p:nvPr/>
        </p:nvSpPr>
        <p:spPr>
          <a:xfrm>
            <a:off x="10240817" y="1853042"/>
            <a:ext cx="1128247" cy="578734"/>
          </a:xfrm>
          <a:prstGeom prst="roundRect">
            <a:avLst/>
          </a:prstGeom>
          <a:solidFill>
            <a:srgbClr val="7030A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小程序</a:t>
            </a:r>
            <a:endParaRPr kumimoji="1" lang="zh-CN" altLang="en-US" dirty="0"/>
          </a:p>
        </p:txBody>
      </p:sp>
      <p:sp>
        <p:nvSpPr>
          <p:cNvPr id="92" name="圆角矩形 91"/>
          <p:cNvSpPr/>
          <p:nvPr/>
        </p:nvSpPr>
        <p:spPr>
          <a:xfrm>
            <a:off x="7530163" y="1148254"/>
            <a:ext cx="1220251" cy="578734"/>
          </a:xfrm>
          <a:prstGeom prst="roundRect">
            <a:avLst/>
          </a:prstGeom>
          <a:solidFill>
            <a:srgbClr val="28CAA3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找律师</a:t>
            </a:r>
            <a:endParaRPr kumimoji="1" lang="zh-CN" altLang="en-US" dirty="0"/>
          </a:p>
        </p:txBody>
      </p:sp>
      <p:sp>
        <p:nvSpPr>
          <p:cNvPr id="93" name="圆角矩形 92"/>
          <p:cNvSpPr/>
          <p:nvPr/>
        </p:nvSpPr>
        <p:spPr>
          <a:xfrm>
            <a:off x="8892533" y="1159829"/>
            <a:ext cx="1184247" cy="57873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评律师</a:t>
            </a:r>
            <a:endParaRPr kumimoji="1" lang="zh-CN" altLang="en-US" dirty="0"/>
          </a:p>
        </p:txBody>
      </p:sp>
      <p:sp>
        <p:nvSpPr>
          <p:cNvPr id="94" name="圆角矩形 93"/>
          <p:cNvSpPr/>
          <p:nvPr/>
        </p:nvSpPr>
        <p:spPr>
          <a:xfrm>
            <a:off x="10240817" y="1148254"/>
            <a:ext cx="1160246" cy="578734"/>
          </a:xfrm>
          <a:prstGeom prst="roundRect">
            <a:avLst/>
          </a:prstGeom>
          <a:solidFill>
            <a:srgbClr val="D883FF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买服务</a:t>
            </a:r>
            <a:endParaRPr kumimoji="1" lang="zh-CN" altLang="en-US" dirty="0"/>
          </a:p>
        </p:txBody>
      </p:sp>
      <p:sp>
        <p:nvSpPr>
          <p:cNvPr id="95" name="圆角矩形 94"/>
          <p:cNvSpPr/>
          <p:nvPr/>
        </p:nvSpPr>
        <p:spPr>
          <a:xfrm>
            <a:off x="671322" y="5392861"/>
            <a:ext cx="10833912" cy="612197"/>
          </a:xfrm>
          <a:prstGeom prst="roundRect">
            <a:avLst>
              <a:gd name="adj" fmla="val 4000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</a:rPr>
              <a:t>探码科技</a:t>
            </a:r>
            <a:r>
              <a:rPr kumimoji="1" lang="en-US" altLang="zh-CN" dirty="0">
                <a:solidFill>
                  <a:schemeClr val="bg1"/>
                </a:solidFill>
              </a:rPr>
              <a:t>-PaaS</a:t>
            </a:r>
            <a:r>
              <a:rPr kumimoji="1" lang="zh-CN" altLang="en-US" dirty="0">
                <a:solidFill>
                  <a:schemeClr val="bg1"/>
                </a:solidFill>
              </a:rPr>
              <a:t>技术层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0340" y="216696"/>
            <a:ext cx="40030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TM-SaaS</a:t>
            </a:r>
            <a:r>
              <a:rPr kumimoji="1" lang="zh-CN" altLang="en-US" dirty="0"/>
              <a:t>系统：律师大数据解决方案</a:t>
            </a:r>
            <a:endParaRPr kumimoji="1" lang="zh-CN" altLang="en-US" dirty="0"/>
          </a:p>
        </p:txBody>
      </p:sp>
      <p:sp>
        <p:nvSpPr>
          <p:cNvPr id="41" name="圆角矩形 40"/>
          <p:cNvSpPr/>
          <p:nvPr/>
        </p:nvSpPr>
        <p:spPr>
          <a:xfrm>
            <a:off x="1386225" y="1148254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CRM</a:t>
            </a:r>
            <a:endParaRPr kumimoji="1" lang="zh-CN" altLang="en-US" dirty="0"/>
          </a:p>
        </p:txBody>
      </p:sp>
      <p:sp>
        <p:nvSpPr>
          <p:cNvPr id="42" name="圆角矩形 41"/>
          <p:cNvSpPr/>
          <p:nvPr/>
        </p:nvSpPr>
        <p:spPr>
          <a:xfrm>
            <a:off x="2783550" y="1148254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订单财账</a:t>
            </a:r>
            <a:endParaRPr kumimoji="1" lang="zh-CN" altLang="en-US" dirty="0"/>
          </a:p>
        </p:txBody>
      </p:sp>
      <p:sp>
        <p:nvSpPr>
          <p:cNvPr id="43" name="圆角矩形 42"/>
          <p:cNvSpPr/>
          <p:nvPr/>
        </p:nvSpPr>
        <p:spPr>
          <a:xfrm>
            <a:off x="4371148" y="697696"/>
            <a:ext cx="2935824" cy="2632679"/>
          </a:xfrm>
          <a:prstGeom prst="roundRect">
            <a:avLst>
              <a:gd name="adj" fmla="val 4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律师端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4471623" y="1840376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服务</a:t>
            </a:r>
            <a:endParaRPr kumimoji="1" lang="zh-CN" altLang="en-US" dirty="0"/>
          </a:p>
        </p:txBody>
      </p:sp>
      <p:sp>
        <p:nvSpPr>
          <p:cNvPr id="45" name="圆角矩形 44"/>
          <p:cNvSpPr/>
          <p:nvPr/>
        </p:nvSpPr>
        <p:spPr>
          <a:xfrm>
            <a:off x="5868948" y="1840376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订单</a:t>
            </a:r>
            <a:endParaRPr kumimoji="1" lang="zh-CN" altLang="en-US" dirty="0"/>
          </a:p>
        </p:txBody>
      </p:sp>
      <p:sp>
        <p:nvSpPr>
          <p:cNvPr id="46" name="圆角矩形 45"/>
          <p:cNvSpPr/>
          <p:nvPr/>
        </p:nvSpPr>
        <p:spPr>
          <a:xfrm>
            <a:off x="4471623" y="2515478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订阅</a:t>
            </a:r>
            <a:endParaRPr kumimoji="1" lang="zh-CN" altLang="en-US" dirty="0"/>
          </a:p>
        </p:txBody>
      </p:sp>
      <p:sp>
        <p:nvSpPr>
          <p:cNvPr id="47" name="圆角矩形 46"/>
          <p:cNvSpPr/>
          <p:nvPr/>
        </p:nvSpPr>
        <p:spPr>
          <a:xfrm>
            <a:off x="5868948" y="2515478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机底</a:t>
            </a:r>
            <a:endParaRPr kumimoji="1" lang="zh-CN" altLang="en-US" dirty="0"/>
          </a:p>
        </p:txBody>
      </p:sp>
      <p:sp>
        <p:nvSpPr>
          <p:cNvPr id="48" name="圆角矩形 47"/>
          <p:cNvSpPr/>
          <p:nvPr/>
        </p:nvSpPr>
        <p:spPr>
          <a:xfrm>
            <a:off x="4456431" y="1148254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简历</a:t>
            </a:r>
            <a:endParaRPr kumimoji="1" lang="zh-CN" altLang="en-US" dirty="0"/>
          </a:p>
        </p:txBody>
      </p:sp>
      <p:sp>
        <p:nvSpPr>
          <p:cNvPr id="49" name="圆角矩形 48"/>
          <p:cNvSpPr/>
          <p:nvPr/>
        </p:nvSpPr>
        <p:spPr>
          <a:xfrm>
            <a:off x="5853756" y="1148254"/>
            <a:ext cx="1277862" cy="5787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营销</a:t>
            </a:r>
            <a:endParaRPr kumimoji="1" lang="zh-CN" altLang="en-US" dirty="0"/>
          </a:p>
        </p:txBody>
      </p:sp>
      <p:sp>
        <p:nvSpPr>
          <p:cNvPr id="50" name="圆角矩形 49"/>
          <p:cNvSpPr/>
          <p:nvPr/>
        </p:nvSpPr>
        <p:spPr>
          <a:xfrm>
            <a:off x="7530163" y="3262618"/>
            <a:ext cx="1220240" cy="578734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Message</a:t>
            </a:r>
            <a:endParaRPr kumimoji="1" lang="zh-CN" altLang="en-US" dirty="0"/>
          </a:p>
        </p:txBody>
      </p:sp>
      <p:sp>
        <p:nvSpPr>
          <p:cNvPr id="51" name="圆角矩形 50"/>
          <p:cNvSpPr/>
          <p:nvPr/>
        </p:nvSpPr>
        <p:spPr>
          <a:xfrm>
            <a:off x="8915683" y="3274193"/>
            <a:ext cx="1184247" cy="56715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Chat</a:t>
            </a:r>
            <a:endParaRPr kumimoji="1" lang="zh-CN" altLang="en-US" dirty="0"/>
          </a:p>
        </p:txBody>
      </p:sp>
      <p:sp>
        <p:nvSpPr>
          <p:cNvPr id="52" name="圆角矩形 51"/>
          <p:cNvSpPr/>
          <p:nvPr/>
        </p:nvSpPr>
        <p:spPr>
          <a:xfrm>
            <a:off x="10240817" y="3262618"/>
            <a:ext cx="1160246" cy="578734"/>
          </a:xfrm>
          <a:prstGeom prst="roundRect">
            <a:avLst/>
          </a:prstGeom>
          <a:solidFill>
            <a:srgbClr val="FF40FF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Bot</a:t>
            </a:r>
            <a:endParaRPr kumimoji="1" lang="zh-CN" altLang="en-US" dirty="0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 12"/>
          <p:cNvSpPr/>
          <p:nvPr/>
        </p:nvSpPr>
        <p:spPr>
          <a:xfrm>
            <a:off x="1608872" y="4615410"/>
            <a:ext cx="5451685" cy="974203"/>
          </a:xfrm>
          <a:prstGeom prst="roundRect">
            <a:avLst>
              <a:gd name="adj" fmla="val 4000"/>
            </a:avLst>
          </a:prstGeom>
          <a:solidFill>
            <a:srgbClr val="00B0F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kumimoji="1" lang="zh-CN" altLang="en-US" sz="1400" dirty="0">
                <a:solidFill>
                  <a:schemeClr val="bg1"/>
                </a:solidFill>
              </a:rPr>
              <a:t>应用生命周期管理</a:t>
            </a:r>
            <a:endParaRPr kumimoji="1" lang="en-US" altLang="zh-CN" sz="1400" dirty="0">
              <a:solidFill>
                <a:schemeClr val="bg1"/>
              </a:solidFill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1729426" y="5063865"/>
            <a:ext cx="944327" cy="396409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dirty="0"/>
              <a:t>配置</a:t>
            </a:r>
            <a:endParaRPr kumimoji="1" lang="zh-CN" altLang="en-US" sz="1600" dirty="0"/>
          </a:p>
        </p:txBody>
      </p:sp>
      <p:sp>
        <p:nvSpPr>
          <p:cNvPr id="85" name="圆角矩形 84"/>
          <p:cNvSpPr/>
          <p:nvPr/>
        </p:nvSpPr>
        <p:spPr>
          <a:xfrm>
            <a:off x="7187811" y="4603440"/>
            <a:ext cx="2940038" cy="981919"/>
          </a:xfrm>
          <a:prstGeom prst="roundRect">
            <a:avLst>
              <a:gd name="adj" fmla="val 4000"/>
            </a:avLst>
          </a:prstGeom>
          <a:solidFill>
            <a:srgbClr val="A848F3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bg1">
                    <a:lumMod val="95000"/>
                  </a:schemeClr>
                </a:solidFill>
              </a:rPr>
              <a:t>API</a:t>
            </a:r>
            <a:r>
              <a:rPr kumimoji="1" lang="zh-CN" altLang="en-US" dirty="0">
                <a:solidFill>
                  <a:schemeClr val="bg1">
                    <a:lumMod val="95000"/>
                  </a:schemeClr>
                </a:solidFill>
              </a:rPr>
              <a:t>接口层</a:t>
            </a:r>
            <a:endParaRPr kumimoji="1"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5" name="圆角矩形 94"/>
          <p:cNvSpPr/>
          <p:nvPr/>
        </p:nvSpPr>
        <p:spPr>
          <a:xfrm>
            <a:off x="1620446" y="5751677"/>
            <a:ext cx="8507402" cy="612197"/>
          </a:xfrm>
          <a:prstGeom prst="roundRect">
            <a:avLst>
              <a:gd name="adj" fmla="val 4000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</a:rPr>
              <a:t>探码科技</a:t>
            </a:r>
            <a:r>
              <a:rPr kumimoji="1" lang="en-US" altLang="zh-CN" dirty="0">
                <a:solidFill>
                  <a:schemeClr val="bg1"/>
                </a:solidFill>
              </a:rPr>
              <a:t>-PaaS</a:t>
            </a:r>
            <a:r>
              <a:rPr kumimoji="1" lang="zh-CN" altLang="en-US" dirty="0">
                <a:solidFill>
                  <a:schemeClr val="bg1"/>
                </a:solidFill>
              </a:rPr>
              <a:t>技术层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0340" y="216696"/>
            <a:ext cx="4160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TM-SaaS</a:t>
            </a:r>
            <a:r>
              <a:rPr kumimoji="1" lang="zh-CN" altLang="en-US" dirty="0"/>
              <a:t>系统：企业数字化信息化流程</a:t>
            </a:r>
            <a:endParaRPr kumimoji="1" lang="zh-CN" altLang="en-US" dirty="0"/>
          </a:p>
        </p:txBody>
      </p:sp>
      <p:sp>
        <p:nvSpPr>
          <p:cNvPr id="54" name="圆角矩形 53"/>
          <p:cNvSpPr/>
          <p:nvPr/>
        </p:nvSpPr>
        <p:spPr>
          <a:xfrm>
            <a:off x="2808134" y="5072838"/>
            <a:ext cx="944327" cy="396409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dirty="0"/>
              <a:t>开发</a:t>
            </a:r>
            <a:endParaRPr kumimoji="1" lang="zh-CN" altLang="en-US" sz="1600" dirty="0"/>
          </a:p>
        </p:txBody>
      </p:sp>
      <p:sp>
        <p:nvSpPr>
          <p:cNvPr id="55" name="圆角矩形 54"/>
          <p:cNvSpPr/>
          <p:nvPr/>
        </p:nvSpPr>
        <p:spPr>
          <a:xfrm>
            <a:off x="3879714" y="5072838"/>
            <a:ext cx="944327" cy="396409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dirty="0"/>
              <a:t>部署</a:t>
            </a:r>
            <a:endParaRPr kumimoji="1" lang="zh-CN" altLang="en-US" sz="1600" dirty="0"/>
          </a:p>
        </p:txBody>
      </p:sp>
      <p:sp>
        <p:nvSpPr>
          <p:cNvPr id="56" name="圆角矩形 55"/>
          <p:cNvSpPr/>
          <p:nvPr/>
        </p:nvSpPr>
        <p:spPr>
          <a:xfrm>
            <a:off x="4963580" y="5072838"/>
            <a:ext cx="944327" cy="396409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dirty="0"/>
              <a:t>管理</a:t>
            </a:r>
            <a:endParaRPr kumimoji="1" lang="zh-CN" altLang="en-US" sz="1600" dirty="0"/>
          </a:p>
        </p:txBody>
      </p:sp>
      <p:sp>
        <p:nvSpPr>
          <p:cNvPr id="57" name="圆角矩形 56"/>
          <p:cNvSpPr/>
          <p:nvPr/>
        </p:nvSpPr>
        <p:spPr>
          <a:xfrm>
            <a:off x="6037329" y="5063864"/>
            <a:ext cx="944327" cy="396409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dirty="0"/>
              <a:t>支持</a:t>
            </a:r>
            <a:endParaRPr kumimoji="1" lang="zh-CN" altLang="en-US" sz="1600" dirty="0"/>
          </a:p>
        </p:txBody>
      </p:sp>
      <p:sp>
        <p:nvSpPr>
          <p:cNvPr id="58" name="圆角矩形 57"/>
          <p:cNvSpPr/>
          <p:nvPr/>
        </p:nvSpPr>
        <p:spPr>
          <a:xfrm>
            <a:off x="2488557" y="2142260"/>
            <a:ext cx="7639291" cy="2343740"/>
          </a:xfrm>
          <a:prstGeom prst="roundRect">
            <a:avLst>
              <a:gd name="adj" fmla="val 4000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kumimoji="1"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自助式应用超市</a:t>
            </a:r>
            <a:endParaRPr kumimoji="1" lang="en-US" altLang="zh-CN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9" name="圆角矩形 58"/>
          <p:cNvSpPr/>
          <p:nvPr/>
        </p:nvSpPr>
        <p:spPr>
          <a:xfrm>
            <a:off x="1608872" y="2118169"/>
            <a:ext cx="742729" cy="2343740"/>
          </a:xfrm>
          <a:prstGeom prst="roundRect">
            <a:avLst>
              <a:gd name="adj" fmla="val 4000"/>
            </a:avLst>
          </a:prstGeom>
          <a:solidFill>
            <a:srgbClr val="28CAA3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endParaRPr kumimoji="1"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</a:t>
            </a:r>
            <a:endParaRPr kumimoji="1"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</a:t>
            </a:r>
            <a:endParaRPr kumimoji="1"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控</a:t>
            </a:r>
            <a:endParaRPr kumimoji="1"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制</a:t>
            </a:r>
            <a:endParaRPr kumimoji="1"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中</a:t>
            </a:r>
            <a:endParaRPr kumimoji="1"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心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0" name="圆角矩形 59"/>
          <p:cNvSpPr/>
          <p:nvPr/>
        </p:nvSpPr>
        <p:spPr>
          <a:xfrm>
            <a:off x="2627453" y="2465408"/>
            <a:ext cx="4282633" cy="1854275"/>
          </a:xfrm>
          <a:prstGeom prst="roundRect">
            <a:avLst>
              <a:gd name="adj" fmla="val 4000"/>
            </a:avLst>
          </a:prstGeom>
          <a:solidFill>
            <a:srgbClr val="E1E6E9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kumimoji="1"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独立应用集合</a:t>
            </a:r>
            <a:endParaRPr kumimoji="1"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1" name="圆角矩形 60"/>
          <p:cNvSpPr/>
          <p:nvPr/>
        </p:nvSpPr>
        <p:spPr>
          <a:xfrm>
            <a:off x="7060557" y="2465408"/>
            <a:ext cx="2965058" cy="1854274"/>
          </a:xfrm>
          <a:prstGeom prst="roundRect">
            <a:avLst>
              <a:gd name="adj" fmla="val 4000"/>
            </a:avLst>
          </a:prstGeom>
          <a:solidFill>
            <a:srgbClr val="E1E6E9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kumimoji="1"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内建应用套包</a:t>
            </a:r>
            <a:endParaRPr kumimoji="1"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2" name="圆角矩形 61"/>
          <p:cNvSpPr/>
          <p:nvPr/>
        </p:nvSpPr>
        <p:spPr>
          <a:xfrm>
            <a:off x="1608873" y="914400"/>
            <a:ext cx="5301213" cy="1057984"/>
          </a:xfrm>
          <a:prstGeom prst="roundRect">
            <a:avLst>
              <a:gd name="adj" fmla="val 4000"/>
            </a:avLst>
          </a:prstGeom>
          <a:solidFill>
            <a:schemeClr val="bg1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kumimoji="1"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用户多终端平台</a:t>
            </a:r>
            <a:endParaRPr kumimoji="1" lang="en-US" altLang="zh-CN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56986" y="601156"/>
            <a:ext cx="1625600" cy="16256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2754" y="2844984"/>
            <a:ext cx="4043540" cy="135093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453" y="1220177"/>
            <a:ext cx="670045" cy="67004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6252" y="1207012"/>
            <a:ext cx="664718" cy="66471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2099" y="1140164"/>
            <a:ext cx="866946" cy="86694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4379" y="1266631"/>
            <a:ext cx="616674" cy="61667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5136" y="1217167"/>
            <a:ext cx="700981" cy="70098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40724" y="1108493"/>
            <a:ext cx="921547" cy="921547"/>
          </a:xfrm>
          <a:prstGeom prst="rect">
            <a:avLst/>
          </a:prstGeom>
        </p:spPr>
      </p:pic>
      <p:sp>
        <p:nvSpPr>
          <p:cNvPr id="18" name="右箭头 17"/>
          <p:cNvSpPr/>
          <p:nvPr/>
        </p:nvSpPr>
        <p:spPr>
          <a:xfrm flipH="1">
            <a:off x="7056569" y="1240317"/>
            <a:ext cx="567159" cy="4828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8212706" y="3665012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/>
              <a:t>支付系统</a:t>
            </a:r>
            <a:endParaRPr kumimoji="1" lang="zh-CN" altLang="en-US" sz="1200" dirty="0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33024" y="3018181"/>
            <a:ext cx="923962" cy="501579"/>
          </a:xfrm>
          <a:prstGeom prst="rect">
            <a:avLst/>
          </a:prstGeom>
        </p:spPr>
      </p:pic>
      <p:sp>
        <p:nvSpPr>
          <p:cNvPr id="74" name="文本框 73"/>
          <p:cNvSpPr txBox="1"/>
          <p:nvPr/>
        </p:nvSpPr>
        <p:spPr>
          <a:xfrm>
            <a:off x="7224503" y="3665012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/>
              <a:t>单点登录</a:t>
            </a:r>
            <a:endParaRPr kumimoji="1" lang="zh-CN" altLang="en-US" sz="1200" dirty="0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13213" y="3018182"/>
            <a:ext cx="736843" cy="539388"/>
          </a:xfrm>
          <a:prstGeom prst="rect">
            <a:avLst/>
          </a:prstGeom>
        </p:spPr>
      </p:pic>
      <p:sp>
        <p:nvSpPr>
          <p:cNvPr id="79" name="文本框 78"/>
          <p:cNvSpPr txBox="1"/>
          <p:nvPr/>
        </p:nvSpPr>
        <p:spPr>
          <a:xfrm>
            <a:off x="9134553" y="3665012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/>
              <a:t>日志管理</a:t>
            </a:r>
            <a:endParaRPr kumimoji="1" lang="zh-CN" altLang="en-US" sz="1200" dirty="0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57199" y="3018181"/>
            <a:ext cx="833631" cy="51007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811306" y="1164325"/>
            <a:ext cx="9582736" cy="2389365"/>
          </a:xfrm>
        </p:spPr>
        <p:txBody>
          <a:bodyPr rtlCol="0">
            <a:normAutofit/>
          </a:bodyPr>
          <a:lstStyle/>
          <a:p>
            <a:pPr rtl="0"/>
            <a:r>
              <a:rPr lang="en-US" altLang="zh-CN" sz="4600" dirty="0">
                <a:solidFill>
                  <a:schemeClr val="bg1"/>
                </a:solidFill>
                <a:cs typeface="Arial" panose="020B0604020202090204" pitchFamily="34" charset="0"/>
              </a:rPr>
              <a:t>SaaS</a:t>
            </a:r>
            <a:r>
              <a:rPr lang="zh-CN" altLang="en-US" sz="4600" dirty="0">
                <a:solidFill>
                  <a:schemeClr val="bg1"/>
                </a:solidFill>
                <a:cs typeface="Arial" panose="020B0604020202090204" pitchFamily="34" charset="0"/>
              </a:rPr>
              <a:t>平台架构模式</a:t>
            </a:r>
            <a:endParaRPr lang="en-US" sz="4600" dirty="0">
              <a:solidFill>
                <a:schemeClr val="bg1"/>
              </a:solidFill>
              <a:cs typeface="Arial" panose="020B0604020202090204" pitchFamily="34" charset="0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4294967295"/>
          </p:nvPr>
        </p:nvSpPr>
        <p:spPr>
          <a:xfrm>
            <a:off x="828726" y="2933105"/>
            <a:ext cx="9582736" cy="1133856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en-US" altLang="zh-CN" sz="2400" dirty="0">
                <a:solidFill>
                  <a:schemeClr val="bg1"/>
                </a:solidFill>
                <a:cs typeface="Arial" panose="020B0604020202090204" pitchFamily="34" charset="0"/>
              </a:rPr>
              <a:t>S2B</a:t>
            </a:r>
            <a:r>
              <a:rPr lang="zh-CN" altLang="en-US" sz="2400" dirty="0">
                <a:solidFill>
                  <a:schemeClr val="bg1"/>
                </a:solidFill>
                <a:cs typeface="Arial" panose="020B0604020202090204" pitchFamily="34" charset="0"/>
              </a:rPr>
              <a:t> </a:t>
            </a:r>
            <a:r>
              <a:rPr lang="en-US" altLang="zh-CN" sz="2400" dirty="0">
                <a:solidFill>
                  <a:schemeClr val="bg1"/>
                </a:solidFill>
                <a:cs typeface="Arial" panose="020B0604020202090204" pitchFamily="34" charset="0"/>
              </a:rPr>
              <a:t>&amp;</a:t>
            </a:r>
            <a:r>
              <a:rPr lang="zh-CN" altLang="en-US" sz="2400" dirty="0">
                <a:solidFill>
                  <a:schemeClr val="bg1"/>
                </a:solidFill>
                <a:cs typeface="Arial" panose="020B0604020202090204" pitchFamily="34" charset="0"/>
              </a:rPr>
              <a:t> </a:t>
            </a:r>
            <a:r>
              <a:rPr lang="en-US" altLang="zh-CN" sz="2400" dirty="0">
                <a:solidFill>
                  <a:schemeClr val="bg1"/>
                </a:solidFill>
                <a:cs typeface="Arial" panose="020B0604020202090204" pitchFamily="34" charset="0"/>
              </a:rPr>
              <a:t>S2B2C</a:t>
            </a:r>
            <a:r>
              <a:rPr lang="zh-CN" altLang="en-US" sz="2400" dirty="0">
                <a:solidFill>
                  <a:schemeClr val="bg1"/>
                </a:solidFill>
                <a:cs typeface="Arial" panose="020B0604020202090204" pitchFamily="34" charset="0"/>
              </a:rPr>
              <a:t>结构</a:t>
            </a:r>
            <a:endParaRPr lang="en-US" sz="2400" dirty="0">
              <a:solidFill>
                <a:schemeClr val="bg1"/>
              </a:solidFill>
              <a:cs typeface="Arial" panose="020B060402020209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985838" y="5250489"/>
            <a:ext cx="2514601" cy="681612"/>
            <a:chOff x="985838" y="5250489"/>
            <a:chExt cx="2514601" cy="681612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1"/>
            <a:srcRect l="25405" t="-7064" b="1"/>
            <a:stretch>
              <a:fillRect/>
            </a:stretch>
          </p:blipFill>
          <p:spPr>
            <a:xfrm>
              <a:off x="1514475" y="5250489"/>
              <a:ext cx="1985964" cy="681612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838" y="5261121"/>
              <a:ext cx="574620" cy="574620"/>
            </a:xfrm>
            <a:prstGeom prst="rect">
              <a:avLst/>
            </a:prstGeom>
            <a:scene3d>
              <a:camera prst="orthographicFront">
                <a:rot lat="1200000" lon="2400000" rev="0"/>
              </a:camera>
              <a:lightRig rig="threePt" dir="t"/>
            </a:scene3d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23752" y="0"/>
            <a:ext cx="10749367" cy="1208868"/>
          </a:xfrm>
        </p:spPr>
        <p:txBody>
          <a:bodyPr rtlCol="0">
            <a:normAutofit/>
          </a:bodyPr>
          <a:lstStyle/>
          <a:p>
            <a:pPr lvl="0" rtl="0"/>
            <a:r>
              <a:rPr lang="zh-CN" altLang="en-US" sz="3400" dirty="0">
                <a:cs typeface="Arial" panose="020B0604020202090204" pitchFamily="34" charset="0"/>
              </a:rPr>
              <a:t>关于</a:t>
            </a:r>
            <a:r>
              <a:rPr lang="en-US" altLang="zh-CN" sz="3400" dirty="0">
                <a:cs typeface="Arial" panose="020B0604020202090204" pitchFamily="34" charset="0"/>
              </a:rPr>
              <a:t>S2B2C</a:t>
            </a:r>
            <a:r>
              <a:rPr lang="zh-CN" altLang="en-US" sz="3400" dirty="0">
                <a:cs typeface="Arial" panose="020B0604020202090204" pitchFamily="34" charset="0"/>
              </a:rPr>
              <a:t>模式</a:t>
            </a:r>
            <a:endParaRPr lang="zh-CN" altLang="en-US" sz="3400" dirty="0">
              <a:cs typeface="Arial" panose="020B0604020202090204" pitchFamily="34" charset="0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649945" y="1731495"/>
            <a:ext cx="6692687" cy="3349729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en-US" altLang="zh-CN" dirty="0">
                <a:cs typeface="Arial" panose="020B0604020202090204" pitchFamily="34" charset="0"/>
              </a:rPr>
              <a:t>S2B2C</a:t>
            </a:r>
            <a:r>
              <a:rPr lang="zh-CN" altLang="en-US" dirty="0">
                <a:cs typeface="Arial" panose="020B0604020202090204" pitchFamily="34" charset="0"/>
              </a:rPr>
              <a:t>模式即代理服务模式，平台向代理提供服务，代理为终端客户提供服务。</a:t>
            </a:r>
            <a:endParaRPr lang="zh-CN" altLang="en-US" dirty="0">
              <a:cs typeface="Arial" panose="020B0604020202090204" pitchFamily="34" charset="0"/>
            </a:endParaRPr>
          </a:p>
          <a:p>
            <a:pPr rtl="0"/>
            <a:r>
              <a:rPr lang="zh-CN" altLang="en-US" dirty="0">
                <a:cs typeface="Arial" panose="020B0604020202090204" pitchFamily="34" charset="0"/>
              </a:rPr>
              <a:t>特点：</a:t>
            </a:r>
            <a:endParaRPr lang="zh-CN" altLang="en-US" dirty="0">
              <a:cs typeface="Arial" panose="020B0604020202090204" pitchFamily="34" charset="0"/>
            </a:endParaRPr>
          </a:p>
          <a:p>
            <a:pPr marL="342900" lvl="0" indent="-342900" rtl="0">
              <a:buFont typeface="+mj-lt"/>
              <a:buAutoNum type="arabicPeriod"/>
            </a:pPr>
            <a:r>
              <a:rPr lang="en-US" altLang="zh-CN" dirty="0">
                <a:cs typeface="Arial" panose="020B0604020202090204" pitchFamily="34" charset="0"/>
              </a:rPr>
              <a:t>S</a:t>
            </a:r>
            <a:r>
              <a:rPr lang="zh-CN" altLang="en-US" dirty="0">
                <a:cs typeface="Arial" panose="020B0604020202090204" pitchFamily="34" charset="0"/>
              </a:rPr>
              <a:t>是中心化的运营主体方，即</a:t>
            </a:r>
            <a:r>
              <a:rPr lang="zh-CN" altLang="en-US" b="1" dirty="0">
                <a:cs typeface="Arial" panose="020B0604020202090204" pitchFamily="34" charset="0"/>
              </a:rPr>
              <a:t>运营方和开发方</a:t>
            </a:r>
            <a:r>
              <a:rPr lang="zh-CN" altLang="en-US" dirty="0">
                <a:cs typeface="Arial" panose="020B0604020202090204" pitchFamily="34" charset="0"/>
              </a:rPr>
              <a:t>。</a:t>
            </a:r>
            <a:endParaRPr lang="en-US" altLang="zh-CN" dirty="0">
              <a:cs typeface="Arial" panose="020B0604020202090204" pitchFamily="34" charset="0"/>
            </a:endParaRPr>
          </a:p>
          <a:p>
            <a:pPr marL="342900" indent="-342900" rtl="0">
              <a:buFont typeface="+mj-lt"/>
              <a:buAutoNum type="arabicPeriod"/>
            </a:pPr>
            <a:r>
              <a:rPr lang="en-US" altLang="zh-CN" dirty="0">
                <a:cs typeface="Arial" panose="020B0604020202090204" pitchFamily="34" charset="0"/>
              </a:rPr>
              <a:t>B</a:t>
            </a:r>
            <a:r>
              <a:rPr lang="zh-CN" altLang="en-US" dirty="0">
                <a:cs typeface="Arial" panose="020B0604020202090204" pitchFamily="34" charset="0"/>
              </a:rPr>
              <a:t>是中间服务商（</a:t>
            </a:r>
            <a:r>
              <a:rPr lang="en-US" altLang="zh-CN" b="1" dirty="0">
                <a:solidFill>
                  <a:srgbClr val="D24726"/>
                </a:solidFill>
                <a:cs typeface="Arial" panose="020B0604020202090204" pitchFamily="34" charset="0"/>
              </a:rPr>
              <a:t>Agent</a:t>
            </a:r>
            <a:r>
              <a:rPr lang="zh-CN" altLang="en-US" dirty="0">
                <a:cs typeface="Arial" panose="020B0604020202090204" pitchFamily="34" charset="0"/>
              </a:rPr>
              <a:t>），技术需求方、代理、或者企业。</a:t>
            </a:r>
            <a:endParaRPr lang="en-US" altLang="zh-CN" dirty="0">
              <a:cs typeface="Arial" panose="020B0604020202090204" pitchFamily="34" charset="0"/>
            </a:endParaRPr>
          </a:p>
          <a:p>
            <a:pPr marL="342900" indent="-342900" rtl="0">
              <a:buFont typeface="+mj-lt"/>
              <a:buAutoNum type="arabicPeriod"/>
            </a:pPr>
            <a:r>
              <a:rPr lang="en-US" altLang="zh-CN" dirty="0">
                <a:cs typeface="Arial" panose="020B0604020202090204" pitchFamily="34" charset="0"/>
              </a:rPr>
              <a:t>C</a:t>
            </a:r>
            <a:r>
              <a:rPr lang="zh-CN" altLang="en-US" dirty="0">
                <a:cs typeface="Arial" panose="020B0604020202090204" pitchFamily="34" charset="0"/>
              </a:rPr>
              <a:t>是客户，终端用户，是平台应用产生的</a:t>
            </a:r>
            <a:r>
              <a:rPr lang="zh-CN" altLang="en-US" b="1" dirty="0">
                <a:cs typeface="Arial" panose="020B0604020202090204" pitchFamily="34" charset="0"/>
              </a:rPr>
              <a:t>最终用户主体</a:t>
            </a:r>
            <a:r>
              <a:rPr lang="zh-CN" altLang="en-US" dirty="0">
                <a:cs typeface="Arial" panose="020B0604020202090204" pitchFamily="34" charset="0"/>
              </a:rPr>
              <a:t>。</a:t>
            </a:r>
            <a:endParaRPr lang="zh-CN" altLang="en-US" dirty="0">
              <a:cs typeface="Arial" panose="020B0604020202090204" pitchFamily="34" charset="0"/>
            </a:endParaRPr>
          </a:p>
          <a:p>
            <a:pPr marL="342900" indent="-342900" rtl="0">
              <a:buFont typeface="+mj-lt"/>
              <a:buAutoNum type="arabicPeriod"/>
            </a:pPr>
            <a:r>
              <a:rPr lang="en-US" altLang="zh-CN" dirty="0">
                <a:cs typeface="Arial" panose="020B0604020202090204" pitchFamily="34" charset="0"/>
              </a:rPr>
              <a:t>B</a:t>
            </a:r>
            <a:r>
              <a:rPr lang="zh-CN" altLang="en-US" dirty="0">
                <a:cs typeface="Arial" panose="020B0604020202090204" pitchFamily="34" charset="0"/>
              </a:rPr>
              <a:t>在</a:t>
            </a:r>
            <a:r>
              <a:rPr lang="en-US" altLang="zh-CN" dirty="0">
                <a:cs typeface="Arial" panose="020B0604020202090204" pitchFamily="34" charset="0"/>
              </a:rPr>
              <a:t>S</a:t>
            </a:r>
            <a:r>
              <a:rPr lang="zh-CN" altLang="en-US" dirty="0">
                <a:cs typeface="Arial" panose="020B0604020202090204" pitchFamily="34" charset="0"/>
              </a:rPr>
              <a:t>上提供的应用可以积累</a:t>
            </a:r>
            <a:r>
              <a:rPr lang="en-US" altLang="zh-CN" dirty="0">
                <a:cs typeface="Arial" panose="020B0604020202090204" pitchFamily="34" charset="0"/>
              </a:rPr>
              <a:t>C</a:t>
            </a:r>
            <a:r>
              <a:rPr lang="zh-CN" altLang="en-US" dirty="0">
                <a:cs typeface="Arial" panose="020B0604020202090204" pitchFamily="34" charset="0"/>
              </a:rPr>
              <a:t>（客户），这个“</a:t>
            </a:r>
            <a:r>
              <a:rPr lang="zh-CN" altLang="en-US" b="1" dirty="0">
                <a:cs typeface="Arial" panose="020B0604020202090204" pitchFamily="34" charset="0"/>
              </a:rPr>
              <a:t>客户</a:t>
            </a:r>
            <a:r>
              <a:rPr lang="zh-CN" altLang="en-US" dirty="0">
                <a:cs typeface="Arial" panose="020B0604020202090204" pitchFamily="34" charset="0"/>
              </a:rPr>
              <a:t>”为</a:t>
            </a:r>
            <a:r>
              <a:rPr lang="en-US" altLang="zh-CN" dirty="0">
                <a:cs typeface="Arial" panose="020B0604020202090204" pitchFamily="34" charset="0"/>
              </a:rPr>
              <a:t>B</a:t>
            </a:r>
            <a:r>
              <a:rPr lang="zh-CN" altLang="en-US" dirty="0">
                <a:cs typeface="Arial" panose="020B0604020202090204" pitchFamily="34" charset="0"/>
              </a:rPr>
              <a:t>所有，与</a:t>
            </a:r>
            <a:r>
              <a:rPr lang="en-US" altLang="zh-CN" dirty="0">
                <a:cs typeface="Arial" panose="020B0604020202090204" pitchFamily="34" charset="0"/>
              </a:rPr>
              <a:t>S</a:t>
            </a:r>
            <a:r>
              <a:rPr lang="zh-CN" altLang="en-US" dirty="0">
                <a:cs typeface="Arial" panose="020B0604020202090204" pitchFamily="34" charset="0"/>
              </a:rPr>
              <a:t>协同共享。</a:t>
            </a:r>
            <a:endParaRPr lang="zh-CN" altLang="en-US" dirty="0">
              <a:cs typeface="Arial" panose="020B0604020202090204" pitchFamily="34" charset="0"/>
            </a:endParaRPr>
          </a:p>
        </p:txBody>
      </p:sp>
      <p:sp>
        <p:nvSpPr>
          <p:cNvPr id="11" name="内容占位符 7"/>
          <p:cNvSpPr txBox="1"/>
          <p:nvPr/>
        </p:nvSpPr>
        <p:spPr>
          <a:xfrm>
            <a:off x="649944" y="5762871"/>
            <a:ext cx="10393975" cy="88931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spcAft>
                <a:spcPts val="1000"/>
              </a:spcAft>
              <a:buFont typeface="Arial" panose="020B0604020202090204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30000"/>
              </a:lnSpc>
              <a:spcBef>
                <a:spcPts val="50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30000"/>
              </a:lnSpc>
              <a:spcBef>
                <a:spcPct val="3000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2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30000"/>
              </a:lnSpc>
              <a:spcBef>
                <a:spcPct val="3000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1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30000"/>
              </a:lnSpc>
              <a:spcBef>
                <a:spcPct val="3000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1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spcBef>
                <a:spcPts val="4100"/>
              </a:spcBef>
            </a:pPr>
            <a:r>
              <a:rPr lang="zh-CN" altLang="en-US" b="1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Arial" panose="020B0604020202090204" pitchFamily="34" charset="0"/>
              </a:rPr>
              <a:t>提示：</a:t>
            </a:r>
            <a:r>
              <a:rPr lang="zh-CN" altLang="en-US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Arial" panose="020B0604020202090204" pitchFamily="34" charset="0"/>
              </a:rPr>
              <a:t>常见的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Arial" panose="020B0604020202090204" pitchFamily="34" charset="0"/>
              </a:rPr>
              <a:t>S2B2C</a:t>
            </a:r>
            <a:r>
              <a:rPr lang="zh-CN" altLang="en-US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Arial" panose="020B0604020202090204" pitchFamily="34" charset="0"/>
              </a:rPr>
              <a:t>模式有分销电商（云集、代购）、工厂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Arial" panose="020B0604020202090204" pitchFamily="34" charset="0"/>
              </a:rPr>
              <a:t>-</a:t>
            </a:r>
            <a:r>
              <a:rPr lang="zh-CN" altLang="en-US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Arial" panose="020B0604020202090204" pitchFamily="34" charset="0"/>
              </a:rPr>
              <a:t>经销商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Arial" panose="020B0604020202090204" pitchFamily="34" charset="0"/>
              </a:rPr>
              <a:t>-</a:t>
            </a:r>
            <a:r>
              <a:rPr lang="zh-CN" altLang="en-US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Arial" panose="020B0604020202090204" pitchFamily="34" charset="0"/>
              </a:rPr>
              <a:t>门店（索菲亚衣柜）、品牌加盟店（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Arial" panose="020B0604020202090204" pitchFamily="34" charset="0"/>
              </a:rPr>
              <a:t>EF</a:t>
            </a:r>
            <a:r>
              <a:rPr lang="zh-CN" altLang="en-US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Arial" panose="020B0604020202090204" pitchFamily="34" charset="0"/>
              </a:rPr>
              <a:t>英语、北大青鸟）。</a:t>
            </a:r>
            <a:endParaRPr lang="zh-CN" altLang="en-US" dirty="0">
              <a:latin typeface="Microsoft YaHei UI" panose="020B0503020204020204" pitchFamily="34" charset="-122"/>
              <a:ea typeface="Microsoft YaHei UI" panose="020B0503020204020204" pitchFamily="34" charset="-122"/>
              <a:cs typeface="Arial" panose="020B060402020209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23752" y="0"/>
            <a:ext cx="10749367" cy="1208868"/>
          </a:xfrm>
        </p:spPr>
        <p:txBody>
          <a:bodyPr rtlCol="0">
            <a:normAutofit/>
          </a:bodyPr>
          <a:lstStyle/>
          <a:p>
            <a:pPr lvl="0" rtl="0"/>
            <a:r>
              <a:rPr lang="zh-CN" altLang="en-US" sz="3400" dirty="0">
                <a:cs typeface="Arial" panose="020B0604020202090204" pitchFamily="34" charset="0"/>
              </a:rPr>
              <a:t>关于</a:t>
            </a:r>
            <a:r>
              <a:rPr lang="en-US" altLang="zh-CN" sz="3400" dirty="0">
                <a:cs typeface="Arial" panose="020B0604020202090204" pitchFamily="34" charset="0"/>
              </a:rPr>
              <a:t>S2B</a:t>
            </a:r>
            <a:r>
              <a:rPr lang="zh-CN" altLang="en-US" sz="3400" dirty="0">
                <a:cs typeface="Arial" panose="020B0604020202090204" pitchFamily="34" charset="0"/>
              </a:rPr>
              <a:t>模式</a:t>
            </a:r>
            <a:endParaRPr lang="zh-CN" altLang="en-US" sz="3400" dirty="0">
              <a:cs typeface="Arial" panose="020B0604020202090204" pitchFamily="34" charset="0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649945" y="1731495"/>
            <a:ext cx="6692687" cy="3349729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en-US" altLang="zh-CN" dirty="0">
                <a:cs typeface="Arial" panose="020B0604020202090204" pitchFamily="34" charset="0"/>
              </a:rPr>
              <a:t>S2B</a:t>
            </a:r>
            <a:r>
              <a:rPr lang="zh-CN" altLang="en-US" dirty="0">
                <a:cs typeface="Arial" panose="020B0604020202090204" pitchFamily="34" charset="0"/>
              </a:rPr>
              <a:t>模式即企业服务模式，平台向企业提供服务，平台赋能，企业使用。</a:t>
            </a:r>
            <a:endParaRPr lang="zh-CN" altLang="en-US" dirty="0">
              <a:cs typeface="Arial" panose="020B0604020202090204" pitchFamily="34" charset="0"/>
            </a:endParaRPr>
          </a:p>
          <a:p>
            <a:pPr rtl="0"/>
            <a:r>
              <a:rPr lang="zh-CN" altLang="en-US" dirty="0">
                <a:cs typeface="Arial" panose="020B0604020202090204" pitchFamily="34" charset="0"/>
              </a:rPr>
              <a:t>特点：</a:t>
            </a:r>
            <a:endParaRPr lang="zh-CN" altLang="en-US" dirty="0">
              <a:cs typeface="Arial" panose="020B0604020202090204" pitchFamily="34" charset="0"/>
            </a:endParaRPr>
          </a:p>
          <a:p>
            <a:pPr marL="342900" lvl="0" indent="-342900" rtl="0">
              <a:buFont typeface="+mj-lt"/>
              <a:buAutoNum type="arabicPeriod"/>
            </a:pPr>
            <a:r>
              <a:rPr lang="en-US" altLang="zh-CN" dirty="0">
                <a:cs typeface="Arial" panose="020B0604020202090204" pitchFamily="34" charset="0"/>
              </a:rPr>
              <a:t>S</a:t>
            </a:r>
            <a:r>
              <a:rPr lang="zh-CN" altLang="en-US" dirty="0">
                <a:cs typeface="Arial" panose="020B0604020202090204" pitchFamily="34" charset="0"/>
              </a:rPr>
              <a:t>是中心化的运营主体方，即</a:t>
            </a:r>
            <a:r>
              <a:rPr lang="zh-CN" altLang="en-US" b="1" dirty="0">
                <a:cs typeface="Arial" panose="020B0604020202090204" pitchFamily="34" charset="0"/>
              </a:rPr>
              <a:t>运营方和开发方</a:t>
            </a:r>
            <a:r>
              <a:rPr lang="zh-CN" altLang="en-US" dirty="0">
                <a:cs typeface="Arial" panose="020B0604020202090204" pitchFamily="34" charset="0"/>
              </a:rPr>
              <a:t>。</a:t>
            </a:r>
            <a:endParaRPr lang="zh-CN" altLang="en-US" dirty="0">
              <a:cs typeface="Arial" panose="020B0604020202090204" pitchFamily="34" charset="0"/>
            </a:endParaRPr>
          </a:p>
          <a:p>
            <a:pPr marL="342900" indent="-342900" rtl="0">
              <a:buFont typeface="+mj-lt"/>
              <a:buAutoNum type="arabicPeriod"/>
            </a:pPr>
            <a:r>
              <a:rPr lang="en-US" altLang="zh-CN" dirty="0">
                <a:cs typeface="Arial" panose="020B0604020202090204" pitchFamily="34" charset="0"/>
              </a:rPr>
              <a:t>B</a:t>
            </a:r>
            <a:r>
              <a:rPr lang="zh-CN" altLang="en-US" dirty="0">
                <a:cs typeface="Arial" panose="020B0604020202090204" pitchFamily="34" charset="0"/>
              </a:rPr>
              <a:t>是用户，为终端客户，为服务埋单。</a:t>
            </a:r>
            <a:endParaRPr lang="zh-CN" altLang="en-US" dirty="0">
              <a:cs typeface="Arial" panose="020B0604020202090204" pitchFamily="34" charset="0"/>
            </a:endParaRPr>
          </a:p>
          <a:p>
            <a:pPr marL="342900" indent="-342900" rtl="0">
              <a:buFont typeface="+mj-lt"/>
              <a:buAutoNum type="arabicPeriod"/>
            </a:pPr>
            <a:r>
              <a:rPr lang="en-US" altLang="zh-CN" dirty="0">
                <a:cs typeface="Arial" panose="020B0604020202090204" pitchFamily="34" charset="0"/>
              </a:rPr>
              <a:t>B</a:t>
            </a:r>
            <a:r>
              <a:rPr lang="zh-CN" altLang="en-US" dirty="0">
                <a:cs typeface="Arial" panose="020B0604020202090204" pitchFamily="34" charset="0"/>
              </a:rPr>
              <a:t>使用</a:t>
            </a:r>
            <a:r>
              <a:rPr lang="en-US" altLang="zh-CN" dirty="0">
                <a:cs typeface="Arial" panose="020B0604020202090204" pitchFamily="34" charset="0"/>
              </a:rPr>
              <a:t>S</a:t>
            </a:r>
            <a:r>
              <a:rPr lang="zh-CN" altLang="en-US" dirty="0">
                <a:cs typeface="Arial" panose="020B0604020202090204" pitchFamily="34" charset="0"/>
              </a:rPr>
              <a:t>提供的应用，为</a:t>
            </a:r>
            <a:r>
              <a:rPr lang="zh-CN" altLang="en-US" b="1" dirty="0">
                <a:cs typeface="Arial" panose="020B0604020202090204" pitchFamily="34" charset="0"/>
              </a:rPr>
              <a:t>最终受益者</a:t>
            </a:r>
            <a:r>
              <a:rPr lang="zh-CN" altLang="en-US" dirty="0">
                <a:cs typeface="Arial" panose="020B0604020202090204" pitchFamily="34" charset="0"/>
              </a:rPr>
              <a:t>；</a:t>
            </a:r>
            <a:r>
              <a:rPr lang="en-US" altLang="zh-CN" dirty="0">
                <a:cs typeface="Arial" panose="020B0604020202090204" pitchFamily="34" charset="0"/>
              </a:rPr>
              <a:t>B</a:t>
            </a:r>
            <a:r>
              <a:rPr lang="zh-CN" altLang="en-US" dirty="0">
                <a:cs typeface="Arial" panose="020B0604020202090204" pitchFamily="34" charset="0"/>
              </a:rPr>
              <a:t>也可以通过</a:t>
            </a:r>
            <a:r>
              <a:rPr lang="en-US" altLang="zh-CN" dirty="0">
                <a:cs typeface="Arial" panose="020B0604020202090204" pitchFamily="34" charset="0"/>
              </a:rPr>
              <a:t>S</a:t>
            </a:r>
            <a:r>
              <a:rPr lang="zh-CN" altLang="en-US" dirty="0">
                <a:cs typeface="Arial" panose="020B0604020202090204" pitchFamily="34" charset="0"/>
              </a:rPr>
              <a:t>提供的应用触达</a:t>
            </a:r>
            <a:r>
              <a:rPr lang="en-US" altLang="zh-CN" dirty="0">
                <a:cs typeface="Arial" panose="020B0604020202090204" pitchFamily="34" charset="0"/>
              </a:rPr>
              <a:t>C(</a:t>
            </a:r>
            <a:r>
              <a:rPr lang="zh-CN" altLang="en-US" dirty="0">
                <a:cs typeface="Arial" panose="020B0604020202090204" pitchFamily="34" charset="0"/>
              </a:rPr>
              <a:t>客户</a:t>
            </a:r>
            <a:r>
              <a:rPr lang="en-US" altLang="zh-CN" dirty="0">
                <a:cs typeface="Arial" panose="020B0604020202090204" pitchFamily="34" charset="0"/>
              </a:rPr>
              <a:t>)</a:t>
            </a:r>
            <a:r>
              <a:rPr lang="zh-CN" altLang="en-US" dirty="0">
                <a:cs typeface="Arial" panose="020B0604020202090204" pitchFamily="34" charset="0"/>
              </a:rPr>
              <a:t>，但</a:t>
            </a:r>
            <a:r>
              <a:rPr lang="en-US" altLang="zh-CN" dirty="0">
                <a:cs typeface="Arial" panose="020B0604020202090204" pitchFamily="34" charset="0"/>
              </a:rPr>
              <a:t>S</a:t>
            </a:r>
            <a:r>
              <a:rPr lang="zh-CN" altLang="en-US" dirty="0">
                <a:cs typeface="Arial" panose="020B0604020202090204" pitchFamily="34" charset="0"/>
              </a:rPr>
              <a:t>端并不提供</a:t>
            </a:r>
            <a:r>
              <a:rPr lang="en-US" altLang="zh-CN" dirty="0">
                <a:cs typeface="Arial" panose="020B0604020202090204" pitchFamily="34" charset="0"/>
              </a:rPr>
              <a:t>C</a:t>
            </a:r>
            <a:r>
              <a:rPr lang="zh-CN" altLang="en-US" dirty="0">
                <a:cs typeface="Arial" panose="020B0604020202090204" pitchFamily="34" charset="0"/>
              </a:rPr>
              <a:t>端管理的能力。</a:t>
            </a:r>
            <a:endParaRPr lang="en-US" altLang="zh-CN" dirty="0">
              <a:cs typeface="Arial" panose="020B0604020202090204" pitchFamily="34" charset="0"/>
            </a:endParaRPr>
          </a:p>
          <a:p>
            <a:pPr marL="342900" indent="-342900" rtl="0">
              <a:buFont typeface="+mj-lt"/>
              <a:buAutoNum type="arabicPeriod"/>
            </a:pPr>
            <a:r>
              <a:rPr lang="en-US" altLang="zh-CN" dirty="0">
                <a:cs typeface="Arial" panose="020B0604020202090204" pitchFamily="34" charset="0"/>
              </a:rPr>
              <a:t>S2B</a:t>
            </a:r>
            <a:r>
              <a:rPr lang="zh-CN" altLang="en-US" dirty="0">
                <a:cs typeface="Arial" panose="020B0604020202090204" pitchFamily="34" charset="0"/>
              </a:rPr>
              <a:t>不同于</a:t>
            </a:r>
            <a:r>
              <a:rPr lang="en-US" altLang="zh-CN" dirty="0">
                <a:cs typeface="Arial" panose="020B0604020202090204" pitchFamily="34" charset="0"/>
              </a:rPr>
              <a:t>B2C</a:t>
            </a:r>
            <a:r>
              <a:rPr lang="zh-CN" altLang="en-US" dirty="0">
                <a:cs typeface="Arial" panose="020B0604020202090204" pitchFamily="34" charset="0"/>
              </a:rPr>
              <a:t>的原因是，平台</a:t>
            </a:r>
            <a:r>
              <a:rPr lang="en-US" altLang="zh-CN" dirty="0">
                <a:cs typeface="Arial" panose="020B0604020202090204" pitchFamily="34" charset="0"/>
              </a:rPr>
              <a:t>S</a:t>
            </a:r>
            <a:r>
              <a:rPr lang="zh-CN" altLang="en-US" dirty="0">
                <a:cs typeface="Arial" panose="020B0604020202090204" pitchFamily="34" charset="0"/>
              </a:rPr>
              <a:t>提供的功能是为</a:t>
            </a:r>
            <a:r>
              <a:rPr lang="en-US" altLang="zh-CN" dirty="0">
                <a:cs typeface="Arial" panose="020B0604020202090204" pitchFamily="34" charset="0"/>
              </a:rPr>
              <a:t>B</a:t>
            </a:r>
            <a:r>
              <a:rPr lang="zh-CN" altLang="en-US" dirty="0">
                <a:cs typeface="Arial" panose="020B0604020202090204" pitchFamily="34" charset="0"/>
              </a:rPr>
              <a:t>服务，而不是围绕</a:t>
            </a:r>
            <a:r>
              <a:rPr lang="en-US" altLang="zh-CN" dirty="0">
                <a:cs typeface="Arial" panose="020B0604020202090204" pitchFamily="34" charset="0"/>
              </a:rPr>
              <a:t>C</a:t>
            </a:r>
            <a:r>
              <a:rPr lang="zh-CN" altLang="en-US" dirty="0">
                <a:cs typeface="Arial" panose="020B0604020202090204" pitchFamily="34" charset="0"/>
              </a:rPr>
              <a:t>构建功能。</a:t>
            </a:r>
            <a:endParaRPr lang="zh-CN" altLang="en-US" dirty="0">
              <a:cs typeface="Arial" panose="020B0604020202090204" pitchFamily="34" charset="0"/>
            </a:endParaRPr>
          </a:p>
        </p:txBody>
      </p:sp>
      <p:sp>
        <p:nvSpPr>
          <p:cNvPr id="11" name="内容占位符 7"/>
          <p:cNvSpPr txBox="1"/>
          <p:nvPr/>
        </p:nvSpPr>
        <p:spPr>
          <a:xfrm>
            <a:off x="649944" y="5762871"/>
            <a:ext cx="10393975" cy="88931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spcAft>
                <a:spcPts val="1000"/>
              </a:spcAft>
              <a:buFont typeface="Arial" panose="020B0604020202090204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30000"/>
              </a:lnSpc>
              <a:spcBef>
                <a:spcPts val="50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30000"/>
              </a:lnSpc>
              <a:spcBef>
                <a:spcPct val="3000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2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30000"/>
              </a:lnSpc>
              <a:spcBef>
                <a:spcPct val="3000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1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30000"/>
              </a:lnSpc>
              <a:spcBef>
                <a:spcPct val="3000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1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spcBef>
                <a:spcPts val="4100"/>
              </a:spcBef>
            </a:pPr>
            <a:r>
              <a:rPr lang="zh-CN" altLang="en-US" b="1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Arial" panose="020B0604020202090204" pitchFamily="34" charset="0"/>
              </a:rPr>
              <a:t>提示：</a:t>
            </a:r>
            <a:r>
              <a:rPr lang="zh-CN" altLang="en-US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Arial" panose="020B0604020202090204" pitchFamily="34" charset="0"/>
              </a:rPr>
              <a:t>常见的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Arial" panose="020B0604020202090204" pitchFamily="34" charset="0"/>
              </a:rPr>
              <a:t>S2B</a:t>
            </a:r>
            <a:r>
              <a:rPr lang="zh-CN" altLang="en-US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Arial" panose="020B0604020202090204" pitchFamily="34" charset="0"/>
              </a:rPr>
              <a:t>模式有平台电商（京东、淘宝）、新零售（喜茶、瑞幸咖啡）等。</a:t>
            </a:r>
            <a:endParaRPr lang="zh-CN" altLang="en-US" dirty="0">
              <a:latin typeface="Microsoft YaHei UI" panose="020B0503020204020204" pitchFamily="34" charset="-122"/>
              <a:ea typeface="Microsoft YaHei UI" panose="020B0503020204020204" pitchFamily="34" charset="-122"/>
              <a:cs typeface="Arial" panose="020B060402020209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811306" y="1164325"/>
            <a:ext cx="9582736" cy="2389365"/>
          </a:xfrm>
        </p:spPr>
        <p:txBody>
          <a:bodyPr rtlCol="0">
            <a:normAutofit/>
          </a:bodyPr>
          <a:lstStyle/>
          <a:p>
            <a:pPr rtl="0"/>
            <a:r>
              <a:rPr lang="en-US" altLang="zh-CN" sz="4600" dirty="0">
                <a:solidFill>
                  <a:schemeClr val="bg1"/>
                </a:solidFill>
                <a:cs typeface="Arial" panose="020B0604020202090204" pitchFamily="34" charset="0"/>
              </a:rPr>
              <a:t>S2B</a:t>
            </a:r>
            <a:r>
              <a:rPr lang="zh-CN" altLang="en-US" sz="4600" dirty="0">
                <a:solidFill>
                  <a:schemeClr val="bg1"/>
                </a:solidFill>
                <a:cs typeface="Arial" panose="020B0604020202090204" pitchFamily="34" charset="0"/>
              </a:rPr>
              <a:t>架构模式</a:t>
            </a:r>
            <a:endParaRPr lang="en-US" sz="4600" dirty="0">
              <a:solidFill>
                <a:schemeClr val="bg1"/>
              </a:solidFill>
              <a:cs typeface="Arial" panose="020B0604020202090204" pitchFamily="34" charset="0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4294967295"/>
          </p:nvPr>
        </p:nvSpPr>
        <p:spPr>
          <a:xfrm>
            <a:off x="828726" y="2933105"/>
            <a:ext cx="9582736" cy="1133856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zh-CN" altLang="en-US" sz="2400" dirty="0">
                <a:solidFill>
                  <a:schemeClr val="bg1"/>
                </a:solidFill>
                <a:cs typeface="Arial" panose="020B0604020202090204" pitchFamily="34" charset="0"/>
              </a:rPr>
              <a:t>商业的起点</a:t>
            </a:r>
            <a:endParaRPr lang="en-US" sz="2400" dirty="0">
              <a:solidFill>
                <a:schemeClr val="bg1"/>
              </a:solidFill>
              <a:cs typeface="Arial" panose="020B060402020209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985838" y="5250489"/>
            <a:ext cx="2514601" cy="681612"/>
            <a:chOff x="985838" y="5250489"/>
            <a:chExt cx="2514601" cy="681612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1"/>
            <a:srcRect l="25405" t="-7064" b="1"/>
            <a:stretch>
              <a:fillRect/>
            </a:stretch>
          </p:blipFill>
          <p:spPr>
            <a:xfrm>
              <a:off x="1514475" y="5250489"/>
              <a:ext cx="1985964" cy="681612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838" y="5261121"/>
              <a:ext cx="574620" cy="574620"/>
            </a:xfrm>
            <a:prstGeom prst="rect">
              <a:avLst/>
            </a:prstGeom>
            <a:scene3d>
              <a:camera prst="orthographicFront">
                <a:rot lat="1200000" lon="2400000" rev="0"/>
              </a:camera>
              <a:lightRig rig="threePt" dir="t"/>
            </a:scene3d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欢迎文档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1981</Words>
  <Application>WPS 表格</Application>
  <PresentationFormat>宽屏</PresentationFormat>
  <Paragraphs>766</Paragraphs>
  <Slides>14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5" baseType="lpstr">
      <vt:lpstr>Arial</vt:lpstr>
      <vt:lpstr>宋体</vt:lpstr>
      <vt:lpstr>Wingdings</vt:lpstr>
      <vt:lpstr>Microsoft YaHei UI</vt:lpstr>
      <vt:lpstr>苹方-简</vt:lpstr>
      <vt:lpstr>微软雅黑</vt:lpstr>
      <vt:lpstr>宋体</vt:lpstr>
      <vt:lpstr>Arial Unicode MS</vt:lpstr>
      <vt:lpstr>黑体</vt:lpstr>
      <vt:lpstr>汉仪中黑KW</vt:lpstr>
      <vt:lpstr>欢迎文档</vt:lpstr>
      <vt:lpstr>SaaS平台架构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SaaS平台架构模式</vt:lpstr>
      <vt:lpstr>关于S2B2C模式</vt:lpstr>
      <vt:lpstr>关于S2B模式</vt:lpstr>
      <vt:lpstr>S2B架构模式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欢迎使用 PowerPoint for Mac</dc:title>
  <dc:creator>宋学江</dc:creator>
  <cp:lastModifiedBy>T.Song</cp:lastModifiedBy>
  <cp:revision>197</cp:revision>
  <dcterms:created xsi:type="dcterms:W3CDTF">2024-11-10T14:33:49Z</dcterms:created>
  <dcterms:modified xsi:type="dcterms:W3CDTF">2024-11-10T14:33:49Z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Owner">
    <vt:lpwstr>v-rimour@microsoft.com</vt:lpwstr>
  </property>
  <property fmtid="{D5CDD505-2E9C-101B-9397-08002B2CF9AE}" pid="5" name="MSIP_Label_f42aa342-8706-4288-bd11-ebb85995028c_SetDate">
    <vt:lpwstr>2018-02-19T06:21:30.1318915Z</vt:lpwstr>
  </property>
  <property fmtid="{D5CDD505-2E9C-101B-9397-08002B2CF9AE}" pid="6" name="MSIP_Label_f42aa342-8706-4288-bd11-ebb85995028c_Name">
    <vt:lpwstr>General</vt:lpwstr>
  </property>
  <property fmtid="{D5CDD505-2E9C-101B-9397-08002B2CF9AE}" pid="7" name="MSIP_Label_f42aa342-8706-4288-bd11-ebb85995028c_Application">
    <vt:lpwstr>Microsoft Azure Information Protection</vt:lpwstr>
  </property>
  <property fmtid="{D5CDD505-2E9C-101B-9397-08002B2CF9AE}" pid="8" name="MSIP_Label_f42aa342-8706-4288-bd11-ebb85995028c_Extended_MSFT_Method">
    <vt:lpwstr>Automatic</vt:lpwstr>
  </property>
  <property fmtid="{D5CDD505-2E9C-101B-9397-08002B2CF9AE}" pid="9" name="Sensitivity">
    <vt:lpwstr>General</vt:lpwstr>
  </property>
  <property fmtid="{D5CDD505-2E9C-101B-9397-08002B2CF9AE}" pid="10" name="ICV">
    <vt:lpwstr>B9A472B20E6F6F2A4DC43067B9536A8C_42</vt:lpwstr>
  </property>
  <property fmtid="{D5CDD505-2E9C-101B-9397-08002B2CF9AE}" pid="11" name="KSOProductBuildVer">
    <vt:lpwstr>2052-6.10.2.8876</vt:lpwstr>
  </property>
</Properties>
</file>